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57" r:id="rId6"/>
    <p:sldId id="258" r:id="rId7"/>
    <p:sldId id="259" r:id="rId8"/>
    <p:sldId id="271" r:id="rId9"/>
    <p:sldId id="262" r:id="rId10"/>
    <p:sldId id="263" r:id="rId11"/>
    <p:sldId id="272" r:id="rId12"/>
    <p:sldId id="264" r:id="rId13"/>
    <p:sldId id="266" r:id="rId14"/>
    <p:sldId id="273" r:id="rId15"/>
    <p:sldId id="26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14.12.2012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СИСТЕМА «СТАЖИРОВОЧНАЯ ПЛОЩАДКА- ВУЗ»: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pPr algn="ctr"/>
            <a:endParaRPr lang="ru-RU" dirty="0" smtClean="0"/>
          </a:p>
          <a:p>
            <a:pPr algn="ctr">
              <a:buNone/>
            </a:pPr>
            <a:r>
              <a:rPr lang="ru-RU" sz="11100" dirty="0" smtClean="0"/>
              <a:t>разработка организационно- методической модели сетевого взаимодействия.</a:t>
            </a:r>
            <a:endParaRPr lang="ru-RU" sz="1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 algn="just">
              <a:buNone/>
            </a:pPr>
            <a:r>
              <a:rPr lang="ru-RU" sz="2400" dirty="0" smtClean="0"/>
              <a:t>  4.1.Деятельность </a:t>
            </a:r>
            <a:r>
              <a:rPr lang="ru-RU" sz="2400" dirty="0" err="1" smtClean="0"/>
              <a:t>стажировочной</a:t>
            </a:r>
            <a:r>
              <a:rPr lang="ru-RU" sz="2400" dirty="0" smtClean="0"/>
              <a:t>  площадки строится  на основании решения Президиума Совета УМО о присвоении статуса </a:t>
            </a:r>
            <a:r>
              <a:rPr lang="ru-RU" sz="2400" dirty="0" err="1" smtClean="0"/>
              <a:t>стажировочной</a:t>
            </a:r>
            <a:r>
              <a:rPr lang="ru-RU" sz="2400" dirty="0" smtClean="0"/>
              <a:t>  площадки  и договора о сотрудничестве.</a:t>
            </a:r>
            <a:endParaRPr lang="ru-RU" sz="2000" dirty="0" smtClean="0"/>
          </a:p>
          <a:p>
            <a:pPr lvl="1" algn="just"/>
            <a:r>
              <a:rPr lang="ru-RU" sz="2400" dirty="0" smtClean="0"/>
              <a:t>4.2. Реализация различных направлений деятельности </a:t>
            </a:r>
            <a:r>
              <a:rPr lang="ru-RU" sz="2400" dirty="0" err="1" smtClean="0"/>
              <a:t>стажировочной</a:t>
            </a:r>
            <a:r>
              <a:rPr lang="ru-RU" sz="2400" dirty="0" smtClean="0"/>
              <a:t>  площадки  осуществляется  на основании перспективного и текущего планирования.</a:t>
            </a:r>
            <a:endParaRPr lang="ru-RU" sz="2000" dirty="0" smtClean="0"/>
          </a:p>
          <a:p>
            <a:pPr lvl="1" algn="just"/>
            <a:r>
              <a:rPr lang="ru-RU" sz="2400" dirty="0" smtClean="0"/>
              <a:t>4.3. Продолжительность деятельности </a:t>
            </a:r>
            <a:r>
              <a:rPr lang="ru-RU" sz="2400" dirty="0" err="1" smtClean="0"/>
              <a:t>стажировочной</a:t>
            </a:r>
            <a:r>
              <a:rPr lang="ru-RU" sz="2400" dirty="0" smtClean="0"/>
              <a:t> площадки ограничивается сроками, заявленными в договоре  о взаимодействии вуза и образовательного (социального) учреждения. </a:t>
            </a:r>
            <a:endParaRPr lang="ru-RU" sz="20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4. Организация  деятельности  </a:t>
            </a:r>
            <a:r>
              <a:rPr lang="ru-RU" dirty="0" err="1" smtClean="0"/>
              <a:t>стажировочной</a:t>
            </a:r>
            <a:r>
              <a:rPr lang="ru-RU" dirty="0" smtClean="0"/>
              <a:t>   площадки 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ru-RU" sz="2800" dirty="0" smtClean="0"/>
              <a:t>Предоставление администрацией образовательного (социального) учреждения,  претендующего на получение </a:t>
            </a:r>
            <a:r>
              <a:rPr lang="ru-RU" sz="2800" b="1" dirty="0" smtClean="0"/>
              <a:t>статуса </a:t>
            </a:r>
            <a:r>
              <a:rPr lang="ru-RU" sz="2800" b="1" dirty="0" err="1" smtClean="0"/>
              <a:t>стажировочной</a:t>
            </a:r>
            <a:r>
              <a:rPr lang="ru-RU" sz="2800" b="1" dirty="0" smtClean="0"/>
              <a:t> площадки</a:t>
            </a:r>
            <a:r>
              <a:rPr lang="ru-RU" sz="2800" dirty="0" smtClean="0"/>
              <a:t>,  следующих документов: </a:t>
            </a:r>
          </a:p>
          <a:p>
            <a:pPr lvl="0" algn="just"/>
            <a:r>
              <a:rPr lang="ru-RU" sz="2800" i="1" dirty="0" smtClean="0"/>
              <a:t>Заявление о присвоении статуса </a:t>
            </a:r>
            <a:r>
              <a:rPr lang="ru-RU" sz="2800" i="1" dirty="0" err="1" smtClean="0"/>
              <a:t>стажировочной</a:t>
            </a:r>
            <a:r>
              <a:rPr lang="ru-RU" sz="2800" i="1" dirty="0" smtClean="0"/>
              <a:t> площадки;</a:t>
            </a:r>
          </a:p>
          <a:p>
            <a:pPr lvl="0" algn="just"/>
            <a:r>
              <a:rPr lang="ru-RU" sz="2800" i="1" dirty="0" smtClean="0"/>
              <a:t>Паспорт </a:t>
            </a:r>
            <a:r>
              <a:rPr lang="ru-RU" sz="2800" i="1" dirty="0" err="1" smtClean="0"/>
              <a:t>стажировочной</a:t>
            </a:r>
            <a:r>
              <a:rPr lang="ru-RU" sz="2800" i="1" dirty="0" smtClean="0"/>
              <a:t> площадки (часть А).</a:t>
            </a:r>
            <a:endParaRPr lang="ru-RU" sz="2800" i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dirty="0" smtClean="0"/>
              <a:t>Условия   присвоения статуса  </a:t>
            </a:r>
            <a:r>
              <a:rPr lang="ru-RU" dirty="0" err="1" smtClean="0"/>
              <a:t>стажировочной</a:t>
            </a:r>
            <a:r>
              <a:rPr lang="ru-RU" dirty="0" smtClean="0"/>
              <a:t> площадки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ru-RU" dirty="0" smtClean="0"/>
              <a:t>Разработка инновационных психолого-педагогических технологий, моделей и программ.</a:t>
            </a:r>
          </a:p>
          <a:p>
            <a:pPr lvl="0" algn="just"/>
            <a:r>
              <a:rPr lang="ru-RU" dirty="0" smtClean="0"/>
              <a:t>Совместная научно-исследовательская, научно-методическая деятельность,  а  также деятельность в  сфере психологической профилактики и психолого-педагогического просвещения.</a:t>
            </a:r>
          </a:p>
          <a:p>
            <a:pPr lvl="0" algn="just"/>
            <a:r>
              <a:rPr lang="ru-RU" dirty="0" smtClean="0"/>
              <a:t>Разработка стратегий </a:t>
            </a:r>
            <a:r>
              <a:rPr lang="ru-RU" dirty="0" err="1" smtClean="0"/>
              <a:t>разноуровневой</a:t>
            </a:r>
            <a:r>
              <a:rPr lang="ru-RU" dirty="0" smtClean="0"/>
              <a:t> проектной деятельности (ученик-студент; бакалавр-магистр; учитель (воспитатель) – преподаватель ВУЗа).</a:t>
            </a:r>
          </a:p>
          <a:p>
            <a:pPr lvl="0" algn="just"/>
            <a:r>
              <a:rPr lang="ru-RU" dirty="0" smtClean="0"/>
              <a:t>Обеспечение реализации </a:t>
            </a:r>
            <a:r>
              <a:rPr lang="ru-RU" dirty="0" err="1" smtClean="0"/>
              <a:t>разноуровневых</a:t>
            </a:r>
            <a:r>
              <a:rPr lang="ru-RU" dirty="0" smtClean="0"/>
              <a:t> практических модулей.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5. Содержание, формы и виды деятельности СП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ПРАКТИКА</a:t>
            </a:r>
          </a:p>
          <a:p>
            <a:r>
              <a:rPr lang="ru-RU" dirty="0" smtClean="0"/>
              <a:t>ВЫЕЗДНЫЕ ЗАНЯТИЯ, МАСТЕР-КЛАССЫ</a:t>
            </a:r>
          </a:p>
          <a:p>
            <a:r>
              <a:rPr lang="ru-RU" dirty="0" smtClean="0"/>
              <a:t>СУПЕРВИЗИЯ</a:t>
            </a:r>
          </a:p>
          <a:p>
            <a:r>
              <a:rPr lang="ru-RU" dirty="0" smtClean="0"/>
              <a:t>ИНТЕРВИЗОРСКИЕ ГРУППЫ</a:t>
            </a:r>
          </a:p>
          <a:p>
            <a:r>
              <a:rPr lang="ru-RU" dirty="0" smtClean="0"/>
              <a:t>КОНЕРЕНЦИИ, СЕМИНАРЫ, КРУГЛЫЕ СТОЛЫ</a:t>
            </a:r>
          </a:p>
          <a:p>
            <a:r>
              <a:rPr lang="ru-RU" dirty="0" smtClean="0"/>
              <a:t>НИР</a:t>
            </a:r>
          </a:p>
          <a:p>
            <a:r>
              <a:rPr lang="ru-RU" dirty="0" smtClean="0"/>
              <a:t>ПРОЕКТНАЯ ДЕЯТЕЛЬНОСТЬ</a:t>
            </a:r>
          </a:p>
          <a:p>
            <a:r>
              <a:rPr lang="ru-RU" dirty="0" smtClean="0"/>
              <a:t>трансляция эффективных моделей  психологического сопровождения образовательного процесса.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5. Содержание, формы и виды деятельности СП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6.1.         </a:t>
            </a:r>
            <a:r>
              <a:rPr lang="ru-RU" dirty="0" smtClean="0"/>
              <a:t>Руководство деятельностью </a:t>
            </a:r>
            <a:r>
              <a:rPr lang="ru-RU" dirty="0" err="1" smtClean="0"/>
              <a:t>стажировочной</a:t>
            </a:r>
            <a:r>
              <a:rPr lang="ru-RU" dirty="0" smtClean="0"/>
              <a:t> (базовой) площадки осуществляется совместно  руководителем образовательного учреждения (</a:t>
            </a:r>
            <a:r>
              <a:rPr lang="ru-RU" dirty="0" err="1" smtClean="0"/>
              <a:t>учреждения</a:t>
            </a:r>
            <a:r>
              <a:rPr lang="ru-RU" dirty="0" smtClean="0"/>
              <a:t> социальной сферы) и  координатором-консультантом – сотрудником вуза.</a:t>
            </a:r>
          </a:p>
          <a:p>
            <a:pPr>
              <a:buNone/>
            </a:pPr>
            <a:r>
              <a:rPr lang="ru-RU" b="1" dirty="0" smtClean="0"/>
              <a:t>6.2. </a:t>
            </a:r>
            <a:r>
              <a:rPr lang="ru-RU" dirty="0" smtClean="0"/>
              <a:t>        Руководитель </a:t>
            </a:r>
            <a:r>
              <a:rPr lang="ru-RU" dirty="0" err="1" smtClean="0"/>
              <a:t>стажировочной</a:t>
            </a:r>
            <a:r>
              <a:rPr lang="ru-RU" dirty="0" smtClean="0"/>
              <a:t> площадки (от базового учреждения) обеспечивает: </a:t>
            </a:r>
          </a:p>
          <a:p>
            <a:pPr>
              <a:buNone/>
            </a:pPr>
            <a:r>
              <a:rPr lang="ru-RU" dirty="0" smtClean="0"/>
              <a:t>-       выполнение в полном объеме договора о сотрудничестве;</a:t>
            </a:r>
          </a:p>
          <a:p>
            <a:pPr>
              <a:buNone/>
            </a:pPr>
            <a:r>
              <a:rPr lang="ru-RU" dirty="0" smtClean="0"/>
              <a:t>-разработку и реализацию программы стажировки и индивидуальных планов стажеров;</a:t>
            </a:r>
          </a:p>
          <a:p>
            <a:pPr>
              <a:buNone/>
            </a:pPr>
            <a:r>
              <a:rPr lang="ru-RU" dirty="0" smtClean="0"/>
              <a:t>-       подготовку отчетов (заключений) о результатах стажировки в базовом учреждении;</a:t>
            </a:r>
          </a:p>
          <a:p>
            <a:pPr>
              <a:buNone/>
            </a:pPr>
            <a:r>
              <a:rPr lang="ru-RU" dirty="0" smtClean="0"/>
              <a:t>-       участие в мероприятиях </a:t>
            </a:r>
            <a:r>
              <a:rPr lang="ru-RU" dirty="0" err="1" smtClean="0"/>
              <a:t>стажировочной</a:t>
            </a:r>
            <a:r>
              <a:rPr lang="ru-RU" dirty="0" smtClean="0"/>
              <a:t> площадки.</a:t>
            </a:r>
          </a:p>
          <a:p>
            <a:pPr>
              <a:buNone/>
            </a:pPr>
            <a:r>
              <a:rPr lang="ru-RU" b="1" dirty="0" smtClean="0"/>
              <a:t>6.3.</a:t>
            </a:r>
            <a:r>
              <a:rPr lang="ru-RU" dirty="0" smtClean="0"/>
              <a:t>         Научно-методическое руководство деятельностью базовой площадки осуществляет координатор-консультант (сотрудник вуза).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Управление деятельностью </a:t>
            </a:r>
            <a:r>
              <a:rPr lang="ru-RU" dirty="0" err="1" smtClean="0"/>
              <a:t>стажировочной</a:t>
            </a:r>
            <a:r>
              <a:rPr lang="ru-RU" dirty="0" smtClean="0"/>
              <a:t> площадки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ru-RU" dirty="0" smtClean="0"/>
              <a:t>Концепция сетевого взаимодействия образовательных учреждений в системе «СТАЖИРОВОЧНАЯ ПЛОЩАДКА-ВУЗ».</a:t>
            </a:r>
          </a:p>
          <a:p>
            <a:pPr lvl="0" algn="just"/>
            <a:r>
              <a:rPr lang="ru-RU" dirty="0" smtClean="0"/>
              <a:t>Паспорт </a:t>
            </a:r>
            <a:r>
              <a:rPr lang="ru-RU" dirty="0" err="1" smtClean="0"/>
              <a:t>стажировочной</a:t>
            </a:r>
            <a:r>
              <a:rPr lang="ru-RU" dirty="0" smtClean="0"/>
              <a:t> площадки. Часть А (заполняется в образовательном (социальном учреждении)  и В (заполняется в вузе).</a:t>
            </a:r>
          </a:p>
          <a:p>
            <a:pPr lvl="0" algn="just"/>
            <a:r>
              <a:rPr lang="ru-RU" dirty="0" smtClean="0"/>
              <a:t>Договор о взаимодействии вуза и </a:t>
            </a:r>
            <a:r>
              <a:rPr lang="ru-RU" dirty="0" err="1" smtClean="0"/>
              <a:t>стажировочной</a:t>
            </a:r>
            <a:r>
              <a:rPr lang="ru-RU" dirty="0" smtClean="0"/>
              <a:t> площадки. </a:t>
            </a:r>
          </a:p>
          <a:p>
            <a:pPr lvl="0" algn="just"/>
            <a:r>
              <a:rPr lang="ru-RU" dirty="0" smtClean="0"/>
              <a:t>Форма программы практики по направлению ФГОС ВПО по направлению 050400 – «Психолого-педагогическое образование».</a:t>
            </a:r>
          </a:p>
          <a:p>
            <a:pPr lvl="0" algn="just"/>
            <a:r>
              <a:rPr lang="ru-RU" dirty="0" smtClean="0"/>
              <a:t> Заявление о присвоении статуса </a:t>
            </a:r>
            <a:r>
              <a:rPr lang="ru-RU" dirty="0" err="1" smtClean="0"/>
              <a:t>стажировочной</a:t>
            </a:r>
            <a:r>
              <a:rPr lang="ru-RU" dirty="0" smtClean="0"/>
              <a:t> площадки.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Приложение  к   ПОЛОЖЕНИЮ о  </a:t>
            </a:r>
            <a:r>
              <a:rPr lang="ru-RU" i="1" dirty="0" err="1" smtClean="0"/>
              <a:t>стажировочной</a:t>
            </a:r>
            <a:r>
              <a:rPr lang="ru-RU" i="1" dirty="0" smtClean="0"/>
              <a:t>  площадке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3177698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Положение </a:t>
            </a:r>
            <a:br>
              <a:rPr lang="ru-RU" sz="3200" dirty="0" smtClean="0"/>
            </a:br>
            <a:r>
              <a:rPr lang="ru-RU" sz="3200" dirty="0" smtClean="0"/>
              <a:t>о </a:t>
            </a:r>
            <a:r>
              <a:rPr lang="ru-RU" sz="3200" dirty="0" err="1" smtClean="0"/>
              <a:t>стажировочной</a:t>
            </a:r>
            <a:r>
              <a:rPr lang="ru-RU" sz="3200" dirty="0" smtClean="0"/>
              <a:t> площадке </a:t>
            </a:r>
            <a:br>
              <a:rPr lang="ru-RU" sz="3200" dirty="0" smtClean="0"/>
            </a:br>
            <a:r>
              <a:rPr lang="ru-RU" sz="3200" dirty="0" smtClean="0"/>
              <a:t>Учебно-методического объединения высших учебных заведений  РФ </a:t>
            </a:r>
            <a:br>
              <a:rPr lang="ru-RU" sz="3200" dirty="0" smtClean="0"/>
            </a:br>
            <a:r>
              <a:rPr lang="ru-RU" sz="3200" dirty="0" smtClean="0"/>
              <a:t> по психолого-педагогическому образованию 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i="1" dirty="0" smtClean="0"/>
              <a:t>ФГОС ВПО по направлению 050400 – «Психолого-педагогическое образование»</a:t>
            </a:r>
            <a:endParaRPr lang="ru-RU" b="1" dirty="0" smtClean="0"/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lvl="1" indent="-256032" algn="just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ru-RU" sz="2800" b="1" dirty="0" smtClean="0"/>
              <a:t>Настоящее Положение определяет условия создания и порядок функционирования </a:t>
            </a:r>
            <a:r>
              <a:rPr lang="ru-RU" sz="2800" b="1" dirty="0" err="1" smtClean="0"/>
              <a:t>стажировочной</a:t>
            </a:r>
            <a:r>
              <a:rPr lang="ru-RU" sz="2800" b="1" dirty="0" smtClean="0"/>
              <a:t> площадки </a:t>
            </a:r>
            <a:r>
              <a:rPr lang="ru-RU" sz="2800" dirty="0" smtClean="0"/>
              <a:t>Учебно-методического объединения по психолого-педагогическому образованию (УМО) по реализации основных образовательных программ высшего профессионального образования по направлению </a:t>
            </a:r>
            <a:r>
              <a:rPr lang="ru-RU" sz="2800" b="1" dirty="0" smtClean="0"/>
              <a:t>050400 </a:t>
            </a:r>
            <a:r>
              <a:rPr lang="ru-RU" sz="2400" b="1" dirty="0" smtClean="0"/>
              <a:t>«Психолого-педагогическое образование».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 Общие положения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 fontScale="77500" lnSpcReduction="20000"/>
          </a:bodyPr>
          <a:lstStyle/>
          <a:p>
            <a:pPr lvl="1" algn="just"/>
            <a:r>
              <a:rPr lang="ru-RU" sz="2400" b="1" dirty="0" smtClean="0"/>
              <a:t>СП</a:t>
            </a:r>
            <a:r>
              <a:rPr lang="ru-RU" sz="2400" dirty="0" smtClean="0"/>
              <a:t> </a:t>
            </a:r>
            <a:r>
              <a:rPr lang="ru-RU" sz="2400" i="1" dirty="0" smtClean="0"/>
              <a:t>не является юридическим лицом. </a:t>
            </a:r>
            <a:r>
              <a:rPr lang="ru-RU" sz="2400" dirty="0" smtClean="0"/>
              <a:t>Все образовательные (социальные) учреждения сохраняют свою самостоятельность  и статус юридических лиц, а их отношения осуществляются на основании договора о совместной деятельности.</a:t>
            </a:r>
          </a:p>
          <a:p>
            <a:pPr lvl="1" algn="just"/>
            <a:endParaRPr lang="ru-RU" sz="2400" dirty="0" smtClean="0"/>
          </a:p>
          <a:p>
            <a:pPr lvl="1"/>
            <a:r>
              <a:rPr lang="ru-RU" sz="2400" b="1" dirty="0" smtClean="0"/>
              <a:t>СП</a:t>
            </a:r>
            <a:r>
              <a:rPr lang="ru-RU" sz="2400" dirty="0" smtClean="0"/>
              <a:t> – </a:t>
            </a:r>
            <a:r>
              <a:rPr lang="ru-RU" sz="2400" i="1" dirty="0" smtClean="0"/>
              <a:t>это временная структура,  созданная с </a:t>
            </a:r>
            <a:r>
              <a:rPr lang="ru-RU" sz="2400" b="1" i="1" dirty="0" smtClean="0"/>
              <a:t>целью реализации </a:t>
            </a:r>
            <a:r>
              <a:rPr lang="ru-RU" sz="2400" b="1" i="1" dirty="0" err="1" smtClean="0"/>
              <a:t>системно-деятельностного</a:t>
            </a:r>
            <a:r>
              <a:rPr lang="ru-RU" sz="2400" b="1" i="1" dirty="0" smtClean="0"/>
              <a:t> и </a:t>
            </a:r>
            <a:r>
              <a:rPr lang="ru-RU" sz="2400" b="1" i="1" dirty="0" err="1" smtClean="0"/>
              <a:t>компетентностного</a:t>
            </a:r>
            <a:r>
              <a:rPr lang="ru-RU" sz="2400" b="1" i="1" dirty="0" smtClean="0"/>
              <a:t> подходов</a:t>
            </a:r>
            <a:r>
              <a:rPr lang="ru-RU" sz="2400" dirty="0" smtClean="0"/>
              <a:t>, положенных в основу ФГОС ВПО по направлению 050400 «Психолого-педагогическое образование» и освоения студентами вуза части основной образовательной программы (в том числе практики) в базовых организациях практики. </a:t>
            </a:r>
          </a:p>
          <a:p>
            <a:pPr lvl="1"/>
            <a:endParaRPr lang="ru-RU" sz="2400" dirty="0" smtClean="0"/>
          </a:p>
          <a:p>
            <a:pPr lvl="1" algn="just"/>
            <a:r>
              <a:rPr lang="ru-RU" sz="2400" dirty="0" smtClean="0"/>
              <a:t>Статус </a:t>
            </a:r>
            <a:r>
              <a:rPr lang="ru-RU" sz="2400" b="1" dirty="0" smtClean="0"/>
              <a:t>СП</a:t>
            </a:r>
            <a:r>
              <a:rPr lang="ru-RU" sz="2400" dirty="0" smtClean="0"/>
              <a:t>  присваивается учреждению решением Президиума Совета Учебно-методического объединения по психолого-педагогическому образованию при соблюдении условий, представленных в </a:t>
            </a:r>
            <a:r>
              <a:rPr lang="ru-RU" sz="2400" b="1" dirty="0" smtClean="0"/>
              <a:t>п.3.</a:t>
            </a:r>
            <a:r>
              <a:rPr lang="ru-RU" sz="2400" dirty="0" smtClean="0"/>
              <a:t> настоящего положения.</a:t>
            </a:r>
            <a:endParaRPr lang="ru-RU" sz="1800" dirty="0" smtClean="0"/>
          </a:p>
          <a:p>
            <a:pPr>
              <a:buNone/>
            </a:pPr>
            <a:r>
              <a:rPr lang="ru-RU" sz="2800" dirty="0" smtClean="0"/>
              <a:t> </a:t>
            </a:r>
            <a:endParaRPr lang="ru-RU" sz="2000" dirty="0" smtClean="0"/>
          </a:p>
          <a:p>
            <a:pPr lvl="1" algn="just"/>
            <a:endParaRPr lang="ru-RU" sz="24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 Общие положения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 fontScale="92500" lnSpcReduction="10000"/>
          </a:bodyPr>
          <a:lstStyle/>
          <a:p>
            <a:pPr lvl="1" algn="just">
              <a:buFont typeface="Wingdings" pitchFamily="2" charset="2"/>
              <a:buChar char="Ø"/>
            </a:pPr>
            <a:r>
              <a:rPr lang="ru-RU" sz="2400" dirty="0" err="1" smtClean="0"/>
              <a:t>Стажировочная</a:t>
            </a:r>
            <a:r>
              <a:rPr lang="ru-RU" sz="2400" dirty="0" smtClean="0"/>
              <a:t>  площадка </a:t>
            </a:r>
            <a:r>
              <a:rPr lang="ru-RU" sz="2400" b="1" dirty="0" smtClean="0"/>
              <a:t>(СП) </a:t>
            </a:r>
            <a:r>
              <a:rPr lang="ru-RU" sz="2400" dirty="0" smtClean="0"/>
              <a:t>создаётся на базе образовательного учреждения  </a:t>
            </a:r>
            <a:r>
              <a:rPr lang="ru-RU" sz="2400" b="1" dirty="0" smtClean="0">
                <a:solidFill>
                  <a:schemeClr val="accent4"/>
                </a:solidFill>
              </a:rPr>
              <a:t>(</a:t>
            </a:r>
            <a:r>
              <a:rPr lang="ru-RU" sz="2400" b="1" dirty="0" err="1" smtClean="0">
                <a:solidFill>
                  <a:schemeClr val="accent4"/>
                </a:solidFill>
              </a:rPr>
              <a:t>учреждения</a:t>
            </a:r>
            <a:r>
              <a:rPr lang="ru-RU" sz="2400" b="1" dirty="0" smtClean="0">
                <a:solidFill>
                  <a:schemeClr val="accent4"/>
                </a:solidFill>
              </a:rPr>
              <a:t> социальной сферы)</a:t>
            </a:r>
            <a:r>
              <a:rPr lang="ru-RU" sz="2400" dirty="0" smtClean="0"/>
              <a:t>  при взаимодействии вуза и образовательного учреждения общего образования на основании договора о совместной деятельности.</a:t>
            </a:r>
          </a:p>
          <a:p>
            <a:pPr lvl="1" algn="just">
              <a:buFont typeface="Wingdings" pitchFamily="2" charset="2"/>
              <a:buChar char="Ø"/>
            </a:pPr>
            <a:r>
              <a:rPr lang="ru-RU" b="1" dirty="0" smtClean="0"/>
              <a:t>СП</a:t>
            </a:r>
            <a:r>
              <a:rPr lang="ru-RU" dirty="0" smtClean="0"/>
              <a:t> объединяет интеллектуальные ресурсы образовательного учреждения (</a:t>
            </a:r>
            <a:r>
              <a:rPr lang="ru-RU" dirty="0" err="1" smtClean="0"/>
              <a:t>учреждения</a:t>
            </a:r>
            <a:r>
              <a:rPr lang="ru-RU" dirty="0" smtClean="0"/>
              <a:t> социальной сферы) с целью создания образовательного пространства для освоения и  приобретения студентами </a:t>
            </a:r>
            <a:r>
              <a:rPr lang="ru-RU" dirty="0" err="1" smtClean="0"/>
              <a:t>бакалавриата</a:t>
            </a:r>
            <a:r>
              <a:rPr lang="ru-RU" dirty="0" smtClean="0"/>
              <a:t>, </a:t>
            </a:r>
            <a:r>
              <a:rPr lang="ru-RU" dirty="0" err="1" smtClean="0"/>
              <a:t>специалитета</a:t>
            </a:r>
            <a:r>
              <a:rPr lang="ru-RU" dirty="0" smtClean="0"/>
              <a:t> и магистратуры, а также  слушателями программ повышения квалификации и профессиональной переподготовки  профессиональных  компетенций, предусмотренных  образовательными программами  дисциплин ВУЗа </a:t>
            </a:r>
            <a:r>
              <a:rPr lang="ru-RU" i="1" dirty="0" smtClean="0"/>
              <a:t>(в соответствии с ФГОС ВПО по направлению 050400 – «Психолого-педагогическое образование»).</a:t>
            </a:r>
            <a:endParaRPr lang="ru-RU" dirty="0" smtClean="0"/>
          </a:p>
          <a:p>
            <a:pPr lvl="1" algn="just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dirty="0" smtClean="0"/>
              <a:t>1. Общие положения 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 </a:t>
            </a:r>
            <a:r>
              <a:rPr lang="ru-RU" b="1" dirty="0" smtClean="0"/>
              <a:t>2.1.</a:t>
            </a:r>
            <a:r>
              <a:rPr lang="ru-RU" dirty="0" smtClean="0"/>
              <a:t> </a:t>
            </a:r>
            <a:r>
              <a:rPr lang="ru-RU" i="1" dirty="0" smtClean="0"/>
              <a:t>Цель </a:t>
            </a:r>
            <a:r>
              <a:rPr lang="ru-RU" i="1" dirty="0" err="1" smtClean="0"/>
              <a:t>стажировочной</a:t>
            </a:r>
            <a:r>
              <a:rPr lang="ru-RU" i="1" dirty="0" smtClean="0"/>
              <a:t> площадки (базового учреждения практики)</a:t>
            </a:r>
            <a:r>
              <a:rPr lang="ru-RU" dirty="0" smtClean="0"/>
              <a:t> – трансляция инновационного профессионального опыта различным категориям студентов </a:t>
            </a:r>
            <a:r>
              <a:rPr lang="ru-RU" dirty="0" err="1" smtClean="0"/>
              <a:t>бакалавриата</a:t>
            </a:r>
            <a:r>
              <a:rPr lang="ru-RU" dirty="0" smtClean="0"/>
              <a:t>,  магистратуры и </a:t>
            </a:r>
            <a:r>
              <a:rPr lang="ru-RU" dirty="0" err="1" smtClean="0"/>
              <a:t>специалитета</a:t>
            </a:r>
            <a:r>
              <a:rPr lang="ru-RU" dirty="0" smtClean="0"/>
              <a:t>, а также слушателям программ повышения квалификации и профессиональной переподготовки. </a:t>
            </a:r>
          </a:p>
          <a:p>
            <a:pPr algn="just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215008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3600" dirty="0" smtClean="0"/>
              <a:t>Цель и </a:t>
            </a:r>
            <a:r>
              <a:rPr lang="ru-RU" sz="3100" dirty="0" smtClean="0"/>
              <a:t>задачи</a:t>
            </a:r>
            <a:r>
              <a:rPr lang="ru-RU" sz="3600" dirty="0" smtClean="0"/>
              <a:t>  </a:t>
            </a:r>
            <a:r>
              <a:rPr lang="ru-RU" sz="3600" dirty="0" err="1" smtClean="0"/>
              <a:t>стажировочной</a:t>
            </a:r>
            <a:r>
              <a:rPr lang="ru-RU" sz="3600" dirty="0" smtClean="0"/>
              <a:t> площадки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 создание условий для освоения студентами </a:t>
            </a:r>
            <a:r>
              <a:rPr lang="ru-RU" dirty="0" err="1" smtClean="0"/>
              <a:t>бакалавриата</a:t>
            </a:r>
            <a:r>
              <a:rPr lang="ru-RU" dirty="0" smtClean="0"/>
              <a:t>, </a:t>
            </a:r>
            <a:r>
              <a:rPr lang="ru-RU" dirty="0" err="1" smtClean="0"/>
              <a:t>специалитета</a:t>
            </a:r>
            <a:r>
              <a:rPr lang="ru-RU" dirty="0" smtClean="0"/>
              <a:t> и                 магистратуры</a:t>
            </a:r>
          </a:p>
          <a:p>
            <a:pPr>
              <a:buNone/>
            </a:pPr>
            <a:r>
              <a:rPr lang="ru-RU" dirty="0" smtClean="0"/>
              <a:t>  образовательных компетенций, предусмотренных программами образовательных дисциплин и практики в соответствии с </a:t>
            </a:r>
            <a:r>
              <a:rPr lang="ru-RU" i="1" dirty="0" smtClean="0"/>
              <a:t>ФГОС ВПО по направлению 050400 – «Психолого-педагогическое образование»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/>
              <a:t>2.2. Задачи </a:t>
            </a:r>
            <a:r>
              <a:rPr lang="ru-RU" sz="3200" i="1" dirty="0" err="1" smtClean="0"/>
              <a:t>стажировочной</a:t>
            </a:r>
            <a:r>
              <a:rPr lang="ru-RU" sz="3200" i="1" dirty="0" smtClean="0"/>
              <a:t> площадки (базового учреждения практики) :</a:t>
            </a:r>
            <a:endParaRPr lang="ru-R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27992"/>
          </a:xfrm>
        </p:spPr>
        <p:txBody>
          <a:bodyPr>
            <a:normAutofit fontScale="85000" lnSpcReduction="10000"/>
          </a:bodyPr>
          <a:lstStyle/>
          <a:p>
            <a:pPr lvl="1" algn="just"/>
            <a:r>
              <a:rPr lang="ru-RU" sz="2400" dirty="0" smtClean="0"/>
              <a:t> Готовность администрации и коллектива образовательного (социального) учреждения  к сотрудничеству  с вузом, а также  согласие администрации и коллектива образовательного (социального или иного учреждения) с условиями договора о совместной деятельности и  настоящим Положением.  </a:t>
            </a:r>
            <a:endParaRPr lang="ru-RU" sz="1800" dirty="0" smtClean="0"/>
          </a:p>
          <a:p>
            <a:pPr lvl="1" algn="just"/>
            <a:r>
              <a:rPr lang="ru-RU" sz="2400" dirty="0" smtClean="0"/>
              <a:t>Высокий уровень профессионального мастерства, отвечающий следующим критериям: уровень </a:t>
            </a:r>
            <a:r>
              <a:rPr lang="ru-RU" sz="2400" dirty="0" err="1" smtClean="0"/>
              <a:t>сформированности</a:t>
            </a:r>
            <a:r>
              <a:rPr lang="ru-RU" sz="2400" dirty="0" smtClean="0"/>
              <a:t> общекультурных и профессиональных компетенций педагогов-практиков, использование современных установок дидактики (в том числе, парадигм </a:t>
            </a:r>
            <a:r>
              <a:rPr lang="ru-RU" sz="2400" dirty="0" err="1" smtClean="0"/>
              <a:t>психодидактики</a:t>
            </a:r>
            <a:r>
              <a:rPr lang="ru-RU" sz="2400" dirty="0" smtClean="0"/>
              <a:t>), применение современных информационно-коммуникационных технологий и ресурсов, а также уровень образовательных результатов учащихся как основных показателей работы учителя.</a:t>
            </a:r>
            <a:endParaRPr lang="ru-RU" sz="18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3. Условия присвоения статуса </a:t>
            </a:r>
            <a:r>
              <a:rPr lang="ru-RU" dirty="0" err="1" smtClean="0"/>
              <a:t>стажировочной</a:t>
            </a:r>
            <a:r>
              <a:rPr lang="ru-RU" dirty="0" smtClean="0"/>
              <a:t> площадки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1" algn="just"/>
            <a:r>
              <a:rPr lang="ru-RU" sz="2600" dirty="0" smtClean="0"/>
              <a:t>3.3. </a:t>
            </a:r>
            <a:r>
              <a:rPr lang="ru-RU" sz="2800" dirty="0" smtClean="0"/>
              <a:t>Наличие в штате учреждения (организации) высококвалифицированных специалистов, способных осуществлять научно-методическое руководство </a:t>
            </a:r>
            <a:r>
              <a:rPr lang="ru-RU" sz="2800" dirty="0" err="1" smtClean="0"/>
              <a:t>стажировочной</a:t>
            </a:r>
            <a:r>
              <a:rPr lang="ru-RU" sz="2800" dirty="0" smtClean="0"/>
              <a:t> площадкой, взаимодействие с ВУЗом по вопросам функционирования </a:t>
            </a:r>
            <a:r>
              <a:rPr lang="ru-RU" sz="2800" dirty="0" err="1" smtClean="0"/>
              <a:t>стажировочной</a:t>
            </a:r>
            <a:r>
              <a:rPr lang="ru-RU" sz="2800" dirty="0" smtClean="0"/>
              <a:t> площадки, а также исполнять обязанности руководителя практики от базового учреждения. </a:t>
            </a:r>
          </a:p>
          <a:p>
            <a:pPr lvl="1" algn="just"/>
            <a:r>
              <a:rPr lang="ru-RU" sz="2800" dirty="0" smtClean="0"/>
              <a:t>3.4.  Наличие развитой  материально-технической базы   (в т.ч., возможность использования  современной информационных и информационно-коммуникационных технологий).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3.Условия   присвоения статуса  </a:t>
            </a:r>
            <a:r>
              <a:rPr lang="ru-RU" sz="3200" dirty="0" err="1" smtClean="0"/>
              <a:t>стажировочной</a:t>
            </a:r>
            <a:r>
              <a:rPr lang="ru-RU" sz="3200" dirty="0" smtClean="0"/>
              <a:t> площадки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205</TotalTime>
  <Words>756</Words>
  <Application>Microsoft Office PowerPoint</Application>
  <PresentationFormat>Экран (4:3)</PresentationFormat>
  <Paragraphs>64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Открытая</vt:lpstr>
      <vt:lpstr>СИСТЕМА «СТАЖИРОВОЧНАЯ ПЛОЩАДКА- ВУЗ»:</vt:lpstr>
      <vt:lpstr>   Положение  о стажировочной площадке  Учебно-методического объединения высших учебных заведений  РФ   по психолого-педагогическому образованию </vt:lpstr>
      <vt:lpstr>1. Общие положения</vt:lpstr>
      <vt:lpstr>1. Общие положения</vt:lpstr>
      <vt:lpstr>1. Общие положения   </vt:lpstr>
      <vt:lpstr>Цель и задачи  стажировочной площадки </vt:lpstr>
      <vt:lpstr>2.2. Задачи стажировочной площадки (базового учреждения практики) :</vt:lpstr>
      <vt:lpstr>3. Условия присвоения статуса стажировочной площадки</vt:lpstr>
      <vt:lpstr>3.Условия   присвоения статуса  стажировочной площадки</vt:lpstr>
      <vt:lpstr>4. Организация  деятельности  стажировочной   площадки   </vt:lpstr>
      <vt:lpstr>Условия   присвоения статуса  стажировочной площадки </vt:lpstr>
      <vt:lpstr>  5. Содержание, формы и виды деятельности СП   </vt:lpstr>
      <vt:lpstr>5. Содержание, формы и виды деятельности СП</vt:lpstr>
      <vt:lpstr>Управление деятельностью стажировочной площадки</vt:lpstr>
      <vt:lpstr>Приложение  к   ПОЛОЖЕНИЮ о  стажировочной  площадке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Оксана</dc:creator>
  <cp:lastModifiedBy>Оксана</cp:lastModifiedBy>
  <cp:revision>70</cp:revision>
  <dcterms:created xsi:type="dcterms:W3CDTF">2012-12-09T22:00:25Z</dcterms:created>
  <dcterms:modified xsi:type="dcterms:W3CDTF">2012-12-13T22:18:20Z</dcterms:modified>
</cp:coreProperties>
</file>