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>
        <p:scale>
          <a:sx n="73" d="100"/>
          <a:sy n="73" d="100"/>
        </p:scale>
        <p:origin x="-148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0" d="100"/>
          <a:sy n="60" d="100"/>
        </p:scale>
        <p:origin x="-3030" y="-210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520B9-9F4B-4C8D-97B7-44D29FB6593A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0CA4E-0797-4CA2-8760-A25A1B24C8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31" name="Рисунок 30" descr="final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8596" y="3643314"/>
            <a:ext cx="1458946" cy="207170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  <p:pic>
        <p:nvPicPr>
          <p:cNvPr id="11" name="Рисунок 10" descr="final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3900" y="5715016"/>
            <a:ext cx="592634" cy="8415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F5305DAB-1759-49E8-AA91-B8F7640193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  <p:pic>
        <p:nvPicPr>
          <p:cNvPr id="15" name="Рисунок 14" descr="final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3900" y="5715016"/>
            <a:ext cx="592634" cy="84154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  <p:pic>
        <p:nvPicPr>
          <p:cNvPr id="15" name="Рисунок 14" descr="final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3900" y="5715016"/>
            <a:ext cx="592634" cy="8415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8C32DE-ADD1-4ECA-841A-5596897DF0FD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5" name="Рисунок 14" descr="final1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143900" y="5715016"/>
            <a:ext cx="592634" cy="841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1700" y="188640"/>
            <a:ext cx="6912768" cy="5328592"/>
          </a:xfrm>
        </p:spPr>
        <p:txBody>
          <a:bodyPr anchor="ctr"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Департамент образования города Москвы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Московский городской 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психолого-педагогический университет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качества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психолого-педагогического образования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0192" y="566124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А.А. Марголис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836712"/>
          <a:ext cx="7848871" cy="5500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088232"/>
                <a:gridCol w="4104455"/>
              </a:tblGrid>
              <a:tr h="1854983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Мониторинг эффективности </a:t>
                      </a:r>
                      <a:r>
                        <a:rPr lang="ru-RU" sz="1800" u="sng" dirty="0" smtClean="0">
                          <a:solidFill>
                            <a:schemeClr val="tx2"/>
                          </a:solidFill>
                          <a:latin typeface="+mn-lt"/>
                        </a:rPr>
                        <a:t>вузов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: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Оценка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эффективности подготовки специалистов</a:t>
                      </a:r>
                    </a:p>
                    <a:p>
                      <a:pPr algn="ctr"/>
                      <a:endParaRPr lang="ru-RU" sz="1800" dirty="0" smtClean="0">
                        <a:solidFill>
                          <a:schemeClr val="tx2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Оценка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качества образовательных  </a:t>
                      </a:r>
                      <a:r>
                        <a:rPr lang="ru-RU" sz="1800" u="sng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программ</a:t>
                      </a:r>
                    </a:p>
                    <a:p>
                      <a:pPr algn="ctr"/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по направлениям:</a:t>
                      </a:r>
                    </a:p>
                  </a:txBody>
                  <a:tcPr/>
                </a:tc>
              </a:tr>
              <a:tr h="993741">
                <a:tc>
                  <a:txBody>
                    <a:bodyPr/>
                    <a:lstStyle/>
                    <a:p>
                      <a:pPr indent="0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Заказчики: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Учредитель,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орган государственного управления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Профессиональное сообщество, потребители образовательных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услуг.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093656">
                <a:tc>
                  <a:txBody>
                    <a:bodyPr/>
                    <a:lstStyle/>
                    <a:p>
                      <a:pPr indent="0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Цели: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Эффективность расходования бюджетных средств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Сравнительная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оценка качества образовательных программ для потребителей и профессионального сообщества.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173505">
                <a:tc>
                  <a:txBody>
                    <a:bodyPr/>
                    <a:lstStyle/>
                    <a:p>
                      <a:pPr indent="0"/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Отношение к аккредитации: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/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+mn-lt"/>
                        </a:rPr>
                        <a:t>Построение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общественно-профессиональной аккредитации Основных образовательных программ. </a:t>
                      </a:r>
                    </a:p>
                    <a:p>
                      <a:pPr indent="0" algn="just"/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Рейтинг Основных образовательных программ.</a:t>
                      </a:r>
                      <a:endParaRPr lang="ru-RU" sz="18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6156176" y="1484784"/>
            <a:ext cx="0" cy="21602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771800" y="5589240"/>
            <a:ext cx="36004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solidFill>
                  <a:schemeClr val="tx2"/>
                </a:solidFill>
              </a:rPr>
              <a:t>Параметры: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1. Образовательная деятельность;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2. Научно-исследовательская деятельность;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3. Международная деятельность;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4. Финансово-экономическая деятельность;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5. Инфраструктура.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7931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52000"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Мониторинг эффективности вузов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91680" y="1988840"/>
            <a:ext cx="5544616" cy="707886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Оценка эффективности подготовки специалистов по направлению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3573016"/>
            <a:ext cx="2736304" cy="707886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Востребованность выпускников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6056" y="3573016"/>
            <a:ext cx="2736304" cy="707886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/>
                </a:solidFill>
              </a:rPr>
              <a:t>Качество подготовки выпускников</a:t>
            </a:r>
            <a:endParaRPr lang="ru-RU" sz="2000" dirty="0">
              <a:solidFill>
                <a:schemeClr val="tx2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907704" y="2780928"/>
            <a:ext cx="1224136" cy="64807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508104" y="2780928"/>
            <a:ext cx="1224136" cy="64807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Востребованность выпускников</a:t>
            </a:r>
            <a:endParaRPr lang="ru-RU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</a:rPr>
              <a:t>Индикаторы: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1. Процент трудоустройства по специальности (направлению) - приступивших к работе в образовательных учреждениях (региона, в любом регионе);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2. Динамика трудоустройства выпускников за последние 3 года;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3. Мониторинг профессиональной деятельности выпускников в образовательных учреждениях (на протяжении 3-х лет);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4. Трудоустройство выпускников в отношении к потребностям рынка труда.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pPr marL="0" indent="360000" algn="ctr">
              <a:buNone/>
            </a:pPr>
            <a:r>
              <a:rPr lang="ru-RU" b="1" dirty="0" smtClean="0">
                <a:solidFill>
                  <a:schemeClr val="tx2"/>
                </a:solidFill>
                <a:cs typeface="Times New Roman" pitchFamily="18" charset="0"/>
              </a:rPr>
              <a:t>Качество подготовки выпускников: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1. Знания выпускников (интернет-экзамен для бакалавров) (УМО, Федеральная служба по надзору в сфере образования и науки).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2. Практическая подготовка выпускников (</a:t>
            </a:r>
            <a:r>
              <a:rPr lang="ru-RU" u="sng" dirty="0" smtClean="0">
                <a:solidFill>
                  <a:schemeClr val="tx2"/>
                </a:solidFill>
              </a:rPr>
              <a:t>независимый профессиональный экзамен</a:t>
            </a:r>
            <a:r>
              <a:rPr lang="ru-RU" dirty="0" smtClean="0">
                <a:solidFill>
                  <a:schemeClr val="tx2"/>
                </a:solidFill>
              </a:rPr>
              <a:t> – профессиональная Ассоциация).</a:t>
            </a:r>
          </a:p>
          <a:p>
            <a:pPr marL="0" indent="360000" algn="just">
              <a:buNone/>
            </a:pPr>
            <a:r>
              <a:rPr lang="ru-RU" dirty="0" smtClean="0">
                <a:solidFill>
                  <a:schemeClr val="tx2"/>
                </a:solidFill>
              </a:rPr>
              <a:t>3. Внешняя оценка работодателей (ГАК –  независимые члены – работодатели больше 50%, структурированный отзыв работодателей в образовательных учреждениях (анкета</a:t>
            </a:r>
            <a:r>
              <a:rPr lang="ru-RU" dirty="0" smtClean="0"/>
              <a:t>)).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95536" y="404664"/>
          <a:ext cx="8064897" cy="5321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2160240"/>
                <a:gridCol w="2088233"/>
              </a:tblGrid>
              <a:tr h="45770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Условия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Процесс (ООП)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Результат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1409204">
                <a:tc>
                  <a:txBody>
                    <a:bodyPr/>
                    <a:lstStyle/>
                    <a:p>
                      <a:pPr marL="0" indent="180000" algn="just">
                        <a:buNone/>
                      </a:pP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1. Учебный план (соотношение лекционных и аудиторных, аудиторных и самостоятельных  занятий)</a:t>
                      </a:r>
                    </a:p>
                    <a:p>
                      <a:pPr marL="0" indent="180000" algn="just">
                        <a:buNone/>
                      </a:pP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2. Библиотека, образовательные,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электронные ресурсы.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Самостоятельная работа студентов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Теоретическая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подготовка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1937656"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Система сертифицированных стажировочных баз, специализированных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 практикумов, процент вовлеченности образовательных учреждений в процесс подготовки студентов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Практико-ориентированный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 подход (практикумы, стажировочные площадки)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Готовность к профессиональной деятельности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1157004"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Востребованность НИРС в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учебном процессе. Специфика НИР (тематика) и формат курсовых и диссертационных работ.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НИРС,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психолого-педагогическая подготовка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000" algn="just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Готовность к индивидуализации профессиональной деятельности.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326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Департамент образования города Москвы Московский городской   психолого-педагогический университет       Оценка качества  психолого-педагогического образования  </vt:lpstr>
      <vt:lpstr>Слайд 2</vt:lpstr>
      <vt:lpstr>Мониторинг эффективности вузов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существующего уровня развития психологической службы образования позволили выявить следующие основные группы проблем:</dc:title>
  <dc:creator>proninaaa</dc:creator>
  <cp:lastModifiedBy>proninaaa</cp:lastModifiedBy>
  <cp:revision>124</cp:revision>
  <dcterms:created xsi:type="dcterms:W3CDTF">2011-06-13T12:36:34Z</dcterms:created>
  <dcterms:modified xsi:type="dcterms:W3CDTF">2012-12-13T06:02:22Z</dcterms:modified>
</cp:coreProperties>
</file>