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9" r:id="rId3"/>
    <p:sldId id="260" r:id="rId4"/>
    <p:sldId id="266" r:id="rId5"/>
    <p:sldId id="267" r:id="rId6"/>
    <p:sldId id="268" r:id="rId7"/>
    <p:sldId id="269" r:id="rId8"/>
    <p:sldId id="270" r:id="rId9"/>
    <p:sldId id="276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FFFF66"/>
    <a:srgbClr val="FFCC00"/>
    <a:srgbClr val="003399"/>
    <a:srgbClr val="336699"/>
    <a:srgbClr val="008080"/>
    <a:srgbClr val="009999"/>
    <a:srgbClr val="FF99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74" autoAdjust="0"/>
  </p:normalViewPr>
  <p:slideViewPr>
    <p:cSldViewPr>
      <p:cViewPr varScale="1">
        <p:scale>
          <a:sx n="91" d="100"/>
          <a:sy n="91" d="100"/>
        </p:scale>
        <p:origin x="-96" y="-3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 sz="2195" b="1" i="0" u="none" strike="noStrike" baseline="0">
                <a:solidFill>
                  <a:schemeClr val="tx1"/>
                </a:solidFill>
                <a:latin typeface="Arial Cyr"/>
                <a:ea typeface="Arial Cyr"/>
                <a:cs typeface="Arial Cyr"/>
              </a:defRPr>
            </a:pPr>
            <a:r>
              <a:rPr lang="ru-RU"/>
              <a:t>Участие ВУЗов в анкетировании</a:t>
            </a:r>
          </a:p>
        </c:rich>
      </c:tx>
      <c:layout>
        <c:manualLayout>
          <c:xMode val="edge"/>
          <c:yMode val="edge"/>
          <c:x val="0.14006024096385539"/>
          <c:y val="2.7896995708154522E-2"/>
        </c:manualLayout>
      </c:layout>
      <c:spPr>
        <a:noFill/>
        <a:ln w="25347">
          <a:noFill/>
        </a:ln>
      </c:spPr>
    </c:title>
    <c:plotArea>
      <c:layout>
        <c:manualLayout>
          <c:layoutTarget val="inner"/>
          <c:xMode val="edge"/>
          <c:yMode val="edge"/>
          <c:x val="9.3373493975903638E-2"/>
          <c:y val="0.24034334763948501"/>
          <c:w val="0.43222891566265076"/>
          <c:h val="0.6158798283261806"/>
        </c:manualLayout>
      </c:layout>
      <c:pieChart>
        <c:varyColors val="1"/>
        <c:ser>
          <c:idx val="0"/>
          <c:order val="0"/>
          <c:tx>
            <c:strRef>
              <c:f>Sheet1!$A$2</c:f>
              <c:strCache>
                <c:ptCount val="1"/>
                <c:pt idx="0">
                  <c:v>ВУЗы</c:v>
                </c:pt>
              </c:strCache>
            </c:strRef>
          </c:tx>
          <c:spPr>
            <a:solidFill>
              <a:schemeClr val="accent1"/>
            </a:solidFill>
            <a:ln w="12673">
              <a:solidFill>
                <a:schemeClr val="tx1"/>
              </a:solidFill>
              <a:prstDash val="solid"/>
            </a:ln>
          </c:spPr>
          <c:dPt>
            <c:idx val="0"/>
            <c:spPr>
              <a:solidFill>
                <a:srgbClr val="FFCC00"/>
              </a:solidFill>
              <a:ln w="12673">
                <a:solidFill>
                  <a:schemeClr val="tx1"/>
                </a:solidFill>
                <a:prstDash val="solid"/>
              </a:ln>
            </c:spPr>
          </c:dPt>
          <c:dPt>
            <c:idx val="1"/>
            <c:spPr>
              <a:solidFill>
                <a:srgbClr val="808000"/>
              </a:solidFill>
              <a:ln w="12673">
                <a:solidFill>
                  <a:schemeClr val="tx1"/>
                </a:solidFill>
                <a:prstDash val="solid"/>
              </a:ln>
            </c:spPr>
          </c:dPt>
          <c:dPt>
            <c:idx val="2"/>
            <c:spPr>
              <a:solidFill>
                <a:schemeClr val="hlink"/>
              </a:solidFill>
              <a:ln w="12673">
                <a:solidFill>
                  <a:schemeClr val="tx1"/>
                </a:solidFill>
                <a:prstDash val="solid"/>
              </a:ln>
            </c:spPr>
          </c:dPt>
          <c:dPt>
            <c:idx val="3"/>
            <c:spPr>
              <a:solidFill>
                <a:schemeClr val="accent4">
                  <a:lumMod val="75000"/>
                  <a:lumOff val="25000"/>
                </a:schemeClr>
              </a:solidFill>
              <a:ln w="12673">
                <a:solidFill>
                  <a:schemeClr val="tx1"/>
                </a:solidFill>
                <a:prstDash val="solid"/>
              </a:ln>
            </c:spPr>
          </c:dPt>
          <c:dPt>
            <c:idx val="4"/>
            <c:spPr>
              <a:solidFill>
                <a:schemeClr val="bg2"/>
              </a:solidFill>
              <a:ln w="12673">
                <a:solidFill>
                  <a:schemeClr val="tx1"/>
                </a:solidFill>
                <a:prstDash val="solid"/>
              </a:ln>
            </c:spPr>
          </c:dPt>
          <c:dLbls>
            <c:dLbl>
              <c:idx val="0"/>
              <c:layout>
                <c:manualLayout>
                  <c:x val="4.2861447455019783E-3"/>
                  <c:y val="-1.4739388732187371E-2"/>
                </c:manualLayout>
              </c:layout>
              <c:showVal val="1"/>
            </c:dLbl>
            <c:dLbl>
              <c:idx val="3"/>
              <c:layout>
                <c:manualLayout>
                  <c:x val="-5.6673882532055093E-3"/>
                  <c:y val="-2.2594637981810061E-2"/>
                </c:manualLayout>
              </c:layout>
              <c:showVal val="1"/>
            </c:dLbl>
            <c:spPr>
              <a:noFill/>
              <a:ln w="25347">
                <a:noFill/>
              </a:ln>
            </c:spPr>
            <c:txPr>
              <a:bodyPr/>
              <a:lstStyle/>
              <a:p>
                <a:pPr>
                  <a:defRPr sz="1796" b="1" i="0" u="none" strike="noStrike" baseline="0">
                    <a:solidFill>
                      <a:schemeClr val="tx1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Val val="1"/>
            <c:showLeaderLines val="1"/>
          </c:dLbls>
          <c:cat>
            <c:strRef>
              <c:f>Sheet1!$B$1:$F$1</c:f>
              <c:strCache>
                <c:ptCount val="5"/>
                <c:pt idx="0">
                  <c:v>Предоставило анкету и приложения </c:v>
                </c:pt>
                <c:pt idx="1">
                  <c:v>Предоставило  только анкету</c:v>
                </c:pt>
                <c:pt idx="2">
                  <c:v>Предоставило только приложения</c:v>
                </c:pt>
                <c:pt idx="3">
                  <c:v>Не предоставило данные, не консультировалось</c:v>
                </c:pt>
                <c:pt idx="4">
                  <c:v>Проконсультировалось без предоставления данных</c:v>
                </c:pt>
              </c:strCache>
            </c:strRef>
          </c:cat>
          <c:val>
            <c:numRef>
              <c:f>Sheet1!$B$2:$F$2</c:f>
              <c:numCache>
                <c:formatCode>0%</c:formatCode>
                <c:ptCount val="5"/>
                <c:pt idx="0">
                  <c:v>0.12000000000000001</c:v>
                </c:pt>
                <c:pt idx="1">
                  <c:v>3.0000000000000006E-2</c:v>
                </c:pt>
                <c:pt idx="2">
                  <c:v>4.0000000000000008E-2</c:v>
                </c:pt>
                <c:pt idx="3">
                  <c:v>0.79</c:v>
                </c:pt>
                <c:pt idx="4">
                  <c:v>2.0000000000000004E-2</c:v>
                </c:pt>
              </c:numCache>
            </c:numRef>
          </c:val>
        </c:ser>
        <c:firstSliceAng val="20"/>
      </c:pieChart>
      <c:spPr>
        <a:noFill/>
        <a:ln w="25347">
          <a:noFill/>
        </a:ln>
      </c:spPr>
    </c:plotArea>
    <c:legend>
      <c:legendPos val="r"/>
      <c:layout>
        <c:manualLayout>
          <c:xMode val="edge"/>
          <c:yMode val="edge"/>
          <c:x val="0.63554216867469882"/>
          <c:y val="0.27467811158798289"/>
          <c:w val="0.34683905448374847"/>
          <c:h val="0.56008583690987146"/>
        </c:manualLayout>
      </c:layout>
      <c:spPr>
        <a:noFill/>
        <a:ln w="3168">
          <a:solidFill>
            <a:schemeClr val="tx1"/>
          </a:solidFill>
          <a:prstDash val="solid"/>
        </a:ln>
      </c:spPr>
      <c:txPr>
        <a:bodyPr/>
        <a:lstStyle/>
        <a:p>
          <a:pPr>
            <a:defRPr sz="1098" b="1" i="0" u="none" strike="noStrike" baseline="0">
              <a:solidFill>
                <a:schemeClr val="tx1"/>
              </a:solidFill>
              <a:latin typeface="Arial Cyr"/>
              <a:ea typeface="Arial Cyr"/>
              <a:cs typeface="Arial Cyr"/>
            </a:defRPr>
          </a:pPr>
          <a:endParaRPr lang="ru-RU"/>
        </a:p>
      </c:txPr>
    </c:legend>
    <c:plotVisOnly val="1"/>
    <c:dispBlanksAs val="zero"/>
  </c:chart>
  <c:spPr>
    <a:noFill/>
    <a:ln>
      <a:noFill/>
    </a:ln>
  </c:spPr>
  <c:txPr>
    <a:bodyPr/>
    <a:lstStyle/>
    <a:p>
      <a:pPr>
        <a:defRPr sz="1896" b="1" i="0" u="none" strike="noStrike" baseline="0">
          <a:solidFill>
            <a:schemeClr val="tx1"/>
          </a:solidFill>
          <a:latin typeface="Arial Cyr"/>
          <a:ea typeface="Arial Cyr"/>
          <a:cs typeface="Arial Cyr"/>
        </a:defRPr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cat>
            <c:strRef>
              <c:f>Лист1!$A$2:$A$4</c:f>
              <c:strCache>
                <c:ptCount val="3"/>
                <c:pt idx="0">
                  <c:v>От 0% до 10% от бщего фонда</c:v>
                </c:pt>
                <c:pt idx="1">
                  <c:v>От 0% до 20% от общего фонда</c:v>
                </c:pt>
                <c:pt idx="2">
                  <c:v>Выше 20% от общего фонда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7</c:v>
                </c:pt>
                <c:pt idx="1">
                  <c:v>1</c:v>
                </c:pt>
                <c:pt idx="2">
                  <c:v>2</c:v>
                </c:pt>
              </c:numCache>
            </c:numRef>
          </c:val>
        </c:ser>
        <c:shape val="cylinder"/>
        <c:axId val="85034496"/>
        <c:axId val="85036416"/>
        <c:axId val="0"/>
      </c:bar3DChart>
      <c:catAx>
        <c:axId val="85034496"/>
        <c:scaling>
          <c:orientation val="minMax"/>
        </c:scaling>
        <c:axPos val="b"/>
        <c:tickLblPos val="nextTo"/>
        <c:txPr>
          <a:bodyPr/>
          <a:lstStyle/>
          <a:p>
            <a:pPr>
              <a:defRPr sz="1600" baseline="0"/>
            </a:pPr>
            <a:endParaRPr lang="ru-RU"/>
          </a:p>
        </c:txPr>
        <c:crossAx val="85036416"/>
        <c:crosses val="autoZero"/>
        <c:auto val="1"/>
        <c:lblAlgn val="ctr"/>
        <c:lblOffset val="100"/>
      </c:catAx>
      <c:valAx>
        <c:axId val="85036416"/>
        <c:scaling>
          <c:orientation val="minMax"/>
        </c:scaling>
        <c:axPos val="l"/>
        <c:majorGridlines/>
        <c:numFmt formatCode="General" sourceLinked="1"/>
        <c:tickLblPos val="nextTo"/>
        <c:crossAx val="85034496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ln>
              <a:solidFill>
                <a:srgbClr val="663300"/>
              </a:solidFill>
            </a:ln>
          </c:spPr>
          <c:dLbls>
            <c:showVal val="1"/>
            <c:showLeaderLines val="1"/>
          </c:dLbls>
          <c:cat>
            <c:strRef>
              <c:f>Лист1!$A$2:$A$3</c:f>
              <c:strCache>
                <c:ptCount val="2"/>
                <c:pt idx="0">
                  <c:v>Наличие ЭБС</c:v>
                </c:pt>
                <c:pt idx="1">
                  <c:v>Нет собственной ЭБС</c:v>
                </c:pt>
              </c:strCache>
            </c:strRef>
          </c:cat>
          <c:val>
            <c:numRef>
              <c:f>Лист1!$B$2:$B$3</c:f>
              <c:numCache>
                <c:formatCode>0%</c:formatCode>
                <c:ptCount val="2"/>
                <c:pt idx="0">
                  <c:v>0.3</c:v>
                </c:pt>
                <c:pt idx="1">
                  <c:v>0.7</c:v>
                </c:pt>
              </c:numCache>
            </c:numRef>
          </c:val>
        </c:ser>
        <c:firstSliceAng val="0"/>
      </c:pie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/>
          <a:lstStyle/>
          <a:p>
            <a:pPr>
              <a:defRPr/>
            </a:pPr>
            <a:r>
              <a:rPr lang="ru-RU" sz="1800" b="1" i="0" u="none" strike="noStrike" baseline="0" dirty="0" smtClean="0"/>
              <a:t>Наличие доступа к коммерческим ЭБС   </a:t>
            </a:r>
            <a:endParaRPr lang="ru-RU" sz="1800" dirty="0"/>
          </a:p>
        </c:rich>
      </c:tx>
      <c:layout/>
    </c:title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Lbls>
            <c:dLbl>
              <c:idx val="0"/>
              <c:layout/>
              <c:showVal val="1"/>
            </c:dLbl>
            <c:dLbl>
              <c:idx val="1"/>
              <c:layout/>
              <c:showVal val="1"/>
            </c:dLbl>
            <c:delete val="1"/>
          </c:dLbls>
          <c:cat>
            <c:strRef>
              <c:f>Лист1!$A$2:$A$3</c:f>
              <c:strCache>
                <c:ptCount val="2"/>
                <c:pt idx="0">
                  <c:v>Наличие доступа</c:v>
                </c:pt>
                <c:pt idx="1">
                  <c:v>Отсутствие подписки</c:v>
                </c:pt>
              </c:strCache>
            </c:strRef>
          </c:cat>
          <c:val>
            <c:numRef>
              <c:f>Лист1!$B$2:$B$3</c:f>
              <c:numCache>
                <c:formatCode>0%</c:formatCode>
                <c:ptCount val="2"/>
                <c:pt idx="0">
                  <c:v>0.7</c:v>
                </c:pt>
                <c:pt idx="1">
                  <c:v>0.3</c:v>
                </c:pt>
              </c:numCache>
            </c:numRef>
          </c:val>
        </c:ser>
        <c:firstSliceAng val="0"/>
      </c:pieChart>
    </c:plotArea>
    <c:legend>
      <c:legendPos val="r"/>
      <c:layout/>
      <c:txPr>
        <a:bodyPr/>
        <a:lstStyle/>
        <a:p>
          <a:pPr>
            <a:defRPr sz="1200" baseline="0"/>
          </a:pPr>
          <a:endParaRPr lang="ru-RU"/>
        </a:p>
      </c:txPr>
    </c:legend>
    <c:plotVisOnly val="1"/>
  </c:chart>
  <c:spPr>
    <a:ln>
      <a:solidFill>
        <a:srgbClr val="663300"/>
      </a:solidFill>
    </a:ln>
  </c:spPr>
  <c:txPr>
    <a:bodyPr/>
    <a:lstStyle/>
    <a:p>
      <a:pPr>
        <a:defRPr sz="1800"/>
      </a:pPr>
      <a:endParaRPr lang="ru-RU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layout>
        <c:manualLayout>
          <c:xMode val="edge"/>
          <c:yMode val="edge"/>
          <c:x val="0.13736434108527132"/>
          <c:y val="1.8518518518518517E-2"/>
        </c:manualLayout>
      </c:layout>
      <c:txPr>
        <a:bodyPr/>
        <a:lstStyle/>
        <a:p>
          <a:pPr>
            <a:defRPr sz="1800"/>
          </a:pPr>
          <a:endParaRPr lang="ru-RU"/>
        </a:p>
      </c:txPr>
    </c:title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Наличие подписки к базам российской периодики и библиотеки диссертаций РГБ </c:v>
                </c:pt>
              </c:strCache>
            </c:strRef>
          </c:tx>
          <c:dLbls>
            <c:showVal val="1"/>
            <c:showLeaderLines val="1"/>
          </c:dLbls>
          <c:cat>
            <c:strRef>
              <c:f>Лист1!$A$2:$A$3</c:f>
              <c:strCache>
                <c:ptCount val="2"/>
                <c:pt idx="0">
                  <c:v>Наличие доступа</c:v>
                </c:pt>
                <c:pt idx="1">
                  <c:v>Отсутствие доступа</c:v>
                </c:pt>
              </c:strCache>
            </c:strRef>
          </c:cat>
          <c:val>
            <c:numRef>
              <c:f>Лист1!$B$2:$B$3</c:f>
              <c:numCache>
                <c:formatCode>0%</c:formatCode>
                <c:ptCount val="2"/>
                <c:pt idx="0">
                  <c:v>0.3</c:v>
                </c:pt>
                <c:pt idx="1">
                  <c:v>0.7</c:v>
                </c:pt>
              </c:numCache>
            </c:numRef>
          </c:val>
        </c:ser>
        <c:firstSliceAng val="0"/>
      </c:pieChart>
    </c:plotArea>
    <c:legend>
      <c:legendPos val="r"/>
      <c:legendEntry>
        <c:idx val="0"/>
        <c:txPr>
          <a:bodyPr/>
          <a:lstStyle/>
          <a:p>
            <a:pPr>
              <a:defRPr sz="1200" baseline="0"/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200" baseline="0"/>
            </a:pPr>
            <a:endParaRPr lang="ru-RU"/>
          </a:p>
        </c:txPr>
      </c:legendEntry>
      <c:layout>
        <c:manualLayout>
          <c:xMode val="edge"/>
          <c:yMode val="edge"/>
          <c:x val="0.63178294573643412"/>
          <c:y val="0.61168878195781085"/>
          <c:w val="0.34496124031007752"/>
          <c:h val="0.33220861281228736"/>
        </c:manualLayout>
      </c:layout>
    </c:legend>
    <c:plotVisOnly val="1"/>
  </c:chart>
  <c:spPr>
    <a:ln>
      <a:solidFill>
        <a:srgbClr val="663300"/>
      </a:solidFill>
    </a:ln>
  </c:spPr>
  <c:txPr>
    <a:bodyPr/>
    <a:lstStyle/>
    <a:p>
      <a:pPr>
        <a:defRPr sz="1800"/>
      </a:pPr>
      <a:endParaRPr lang="ru-RU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cat>
            <c:strRef>
              <c:f>Лист1!$A$2:$A$8</c:f>
              <c:strCache>
                <c:ptCount val="7"/>
                <c:pt idx="0">
                  <c:v>Университетская библиотека онлайн</c:v>
                </c:pt>
                <c:pt idx="1">
                  <c:v>Книгафонд</c:v>
                </c:pt>
                <c:pt idx="2">
                  <c:v>ВООК.ru</c:v>
                </c:pt>
                <c:pt idx="3">
                  <c:v>ИНФРА-М
</c:v>
                </c:pt>
                <c:pt idx="4">
                  <c:v>Ibooks</c:v>
                </c:pt>
                <c:pt idx="5">
                  <c:v>Электронная библиотека диссертаций РГБ</c:v>
                </c:pt>
                <c:pt idx="6">
                  <c:v>Лань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4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2</c:v>
                </c:pt>
                <c:pt idx="5">
                  <c:v>3</c:v>
                </c:pt>
                <c:pt idx="6">
                  <c:v>1</c:v>
                </c:pt>
              </c:numCache>
            </c:numRef>
          </c:val>
        </c:ser>
        <c:shape val="cylinder"/>
        <c:axId val="141287424"/>
        <c:axId val="141289728"/>
        <c:axId val="0"/>
      </c:bar3DChart>
      <c:catAx>
        <c:axId val="141287424"/>
        <c:scaling>
          <c:orientation val="minMax"/>
        </c:scaling>
        <c:axPos val="b"/>
        <c:tickLblPos val="nextTo"/>
        <c:txPr>
          <a:bodyPr/>
          <a:lstStyle/>
          <a:p>
            <a:pPr>
              <a:defRPr sz="1000" baseline="0"/>
            </a:pPr>
            <a:endParaRPr lang="ru-RU"/>
          </a:p>
        </c:txPr>
        <c:crossAx val="141289728"/>
        <c:crosses val="autoZero"/>
        <c:auto val="1"/>
        <c:lblAlgn val="ctr"/>
        <c:lblOffset val="100"/>
      </c:catAx>
      <c:valAx>
        <c:axId val="141289728"/>
        <c:scaling>
          <c:orientation val="minMax"/>
        </c:scaling>
        <c:axPos val="l"/>
        <c:majorGridlines/>
        <c:numFmt formatCode="General" sourceLinked="1"/>
        <c:tickLblPos val="nextTo"/>
        <c:crossAx val="141287424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fld id="{8CB896D6-4488-4CA2-B820-47875897733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fld id="{6BC60DE3-D74B-4A73-911E-ACE738D651D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C1303EB-6606-4136-AB24-91A72A47E377}" type="slidenum">
              <a:rPr lang="ru-RU" smtClean="0">
                <a:latin typeface="Times New Roman" pitchFamily="18" charset="0"/>
                <a:cs typeface="Arial" charset="0"/>
              </a:rPr>
              <a:pPr/>
              <a:t>1</a:t>
            </a:fld>
            <a:endParaRPr lang="ru-RU" smtClean="0">
              <a:latin typeface="Times New Roman" pitchFamily="18" charset="0"/>
              <a:cs typeface="Arial" charset="0"/>
            </a:endParaRPr>
          </a:p>
        </p:txBody>
      </p:sp>
      <p:sp>
        <p:nvSpPr>
          <p:cNvPr id="16386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2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241A2F9-6AE4-478C-ABDD-9BD9BBA5BC47}" type="slidenum">
              <a:rPr lang="ru-RU" smtClean="0">
                <a:latin typeface="Times New Roman" pitchFamily="18" charset="0"/>
                <a:cs typeface="Arial" charset="0"/>
              </a:rPr>
              <a:pPr/>
              <a:t>2</a:t>
            </a:fld>
            <a:endParaRPr lang="ru-RU" smtClean="0">
              <a:latin typeface="Times New Roman" pitchFamily="18" charset="0"/>
              <a:cs typeface="Arial" charset="0"/>
            </a:endParaRPr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1CD67A5-8079-4B25-81BA-21AD250A4B42}" type="slidenum">
              <a:rPr lang="ru-RU" smtClean="0">
                <a:latin typeface="Times New Roman" pitchFamily="18" charset="0"/>
                <a:cs typeface="Arial" charset="0"/>
              </a:rPr>
              <a:pPr/>
              <a:t>3</a:t>
            </a:fld>
            <a:endParaRPr lang="ru-RU" smtClean="0">
              <a:latin typeface="Times New Roman" pitchFamily="18" charset="0"/>
              <a:cs typeface="Arial" charset="0"/>
            </a:endParaRPr>
          </a:p>
        </p:txBody>
      </p:sp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0" y="1708150"/>
            <a:ext cx="9147175" cy="0"/>
          </a:xfrm>
          <a:prstGeom prst="line">
            <a:avLst/>
          </a:prstGeom>
          <a:noFill/>
          <a:ln w="12700" cap="sq">
            <a:solidFill>
              <a:schemeClr val="bg2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eaLnBrk="0" hangingPunct="0">
              <a:defRPr/>
            </a:pPr>
            <a:endParaRPr lang="ru-RU">
              <a:latin typeface="Times New Roman" charset="0"/>
              <a:cs typeface="+mn-cs"/>
            </a:endParaRPr>
          </a:p>
        </p:txBody>
      </p:sp>
      <p:sp>
        <p:nvSpPr>
          <p:cNvPr id="5" name="Arc 3"/>
          <p:cNvSpPr>
            <a:spLocks/>
          </p:cNvSpPr>
          <p:nvPr userDrawn="1"/>
        </p:nvSpPr>
        <p:spPr bwMode="auto">
          <a:xfrm>
            <a:off x="0" y="842963"/>
            <a:ext cx="2897188" cy="6015037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accent2"/>
              </a:gs>
            </a:gsLst>
            <a:lin ang="5400000" scaled="1"/>
          </a:gradFill>
          <a:ln w="9525">
            <a:noFill/>
            <a:round/>
            <a:headEnd type="none" w="sm" len="sm"/>
            <a:tailEnd type="none" w="sm" len="sm"/>
          </a:ln>
        </p:spPr>
        <p:txBody>
          <a:bodyPr/>
          <a:lstStyle/>
          <a:p>
            <a:pPr>
              <a:defRPr/>
            </a:pPr>
            <a:endParaRPr kumimoji="1" lang="ru-RU" sz="2400">
              <a:latin typeface="Times New Roman" charset="0"/>
              <a:cs typeface="+mn-cs"/>
            </a:endParaRPr>
          </a:p>
        </p:txBody>
      </p:sp>
      <p:pic>
        <p:nvPicPr>
          <p:cNvPr id="6" name="Picture 11" descr="final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4648200"/>
            <a:ext cx="1343025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Rectangle 4"/>
          <p:cNvSpPr>
            <a:spLocks noGrp="1" noChangeArrowheads="1"/>
          </p:cNvSpPr>
          <p:nvPr>
            <p:ph type="ctrTitle" sz="quarter"/>
          </p:nvPr>
        </p:nvSpPr>
        <p:spPr>
          <a:xfrm>
            <a:off x="2743200" y="427038"/>
            <a:ext cx="6399213" cy="1524000"/>
          </a:xfrm>
        </p:spPr>
        <p:txBody>
          <a:bodyPr anchor="b"/>
          <a:lstStyle>
            <a:lvl1pPr>
              <a:lnSpc>
                <a:spcPct val="80000"/>
              </a:lnSpc>
              <a:defRPr sz="66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4191000" y="1828800"/>
            <a:ext cx="45720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400"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7B5A4E-7E1A-45FF-8012-2EFE2575F93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Нижний колонтитул 3"/>
          <p:cNvSpPr>
            <a:spLocks noGrp="1"/>
          </p:cNvSpPr>
          <p:nvPr userDrawn="1">
            <p:ph type="ftr" sz="quarter" idx="11"/>
          </p:nvPr>
        </p:nvSpPr>
        <p:spPr/>
        <p:txBody>
          <a:bodyPr/>
          <a:lstStyle>
            <a:lvl1pPr>
              <a:defRPr sz="1600"/>
            </a:lvl1pPr>
          </a:lstStyle>
          <a:p>
            <a:pPr>
              <a:defRPr/>
            </a:pPr>
            <a:r>
              <a:rPr lang="ru-RU"/>
              <a:t>Фундаментальная библиотека МГППУ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3B3B61-AED8-4B33-B299-D85882EF957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Нижний колонтитул 3"/>
          <p:cNvSpPr>
            <a:spLocks noGrp="1"/>
          </p:cNvSpPr>
          <p:nvPr userDrawn="1"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Фундаментальная библиотека МГППУ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609600"/>
            <a:ext cx="15240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819400" y="609600"/>
            <a:ext cx="44196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017853-39B5-4579-A867-47E9A7436FB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Нижний колонтитул 3"/>
          <p:cNvSpPr>
            <a:spLocks noGrp="1"/>
          </p:cNvSpPr>
          <p:nvPr userDrawn="1"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Фундаментальная библиотека МГППУ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08646C-51D4-49E4-84CE-010B05F1B2E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Нижний колонтитул 3"/>
          <p:cNvSpPr>
            <a:spLocks noGrp="1"/>
          </p:cNvSpPr>
          <p:nvPr userDrawn="1"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Фундаментальная библиотека МГППУ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8ED6B9-1A5A-486B-98F5-B31464FA7D2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Нижний колонтитул 3"/>
          <p:cNvSpPr>
            <a:spLocks noGrp="1"/>
          </p:cNvSpPr>
          <p:nvPr userDrawn="1"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Фундаментальная библиотека МГППУ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819400" y="1981200"/>
            <a:ext cx="2971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943600" y="1981200"/>
            <a:ext cx="2971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984511-9016-4958-B0E9-8DC008C018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Нижний колонтитул 3"/>
          <p:cNvSpPr>
            <a:spLocks noGrp="1"/>
          </p:cNvSpPr>
          <p:nvPr userDrawn="1"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Фундаментальная библиотека МГППУ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EDFC30-DBEE-47E5-A0E8-5FFBF967FBB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Нижний колонтитул 3"/>
          <p:cNvSpPr>
            <a:spLocks noGrp="1"/>
          </p:cNvSpPr>
          <p:nvPr userDrawn="1"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Фундаментальная библиотека МГППУ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18EA3C-2662-485F-85DB-33BFA720219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 userDrawn="1"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Фундаментальная библиотека МГППУ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B3910E-44E1-45E9-A862-6F2C4172B1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3" name="Нижний колонтитул 3"/>
          <p:cNvSpPr>
            <a:spLocks noGrp="1"/>
          </p:cNvSpPr>
          <p:nvPr userDrawn="1"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Фундаментальная библиотека МГППУ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FE4F99-1163-4804-984E-C963324B7D7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Нижний колонтитул 3"/>
          <p:cNvSpPr>
            <a:spLocks noGrp="1"/>
          </p:cNvSpPr>
          <p:nvPr userDrawn="1"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Фундаментальная библиотека МГППУ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6EF3A2-69D7-4943-B209-BED7160133F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Нижний колонтитул 3"/>
          <p:cNvSpPr>
            <a:spLocks noGrp="1"/>
          </p:cNvSpPr>
          <p:nvPr userDrawn="1"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Фундаментальная библиотека МГППУ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rc 2"/>
          <p:cNvSpPr>
            <a:spLocks/>
          </p:cNvSpPr>
          <p:nvPr/>
        </p:nvSpPr>
        <p:spPr bwMode="auto">
          <a:xfrm>
            <a:off x="0" y="762000"/>
            <a:ext cx="1981200" cy="60960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accent2"/>
              </a:gs>
            </a:gsLst>
            <a:lin ang="5400000" scaled="1"/>
          </a:gradFill>
          <a:ln w="9525">
            <a:noFill/>
            <a:round/>
            <a:headEnd type="none" w="sm" len="sm"/>
            <a:tailEnd type="none" w="sm" len="sm"/>
          </a:ln>
        </p:spPr>
        <p:txBody>
          <a:bodyPr/>
          <a:lstStyle/>
          <a:p>
            <a:pPr>
              <a:defRPr/>
            </a:pPr>
            <a:endParaRPr kumimoji="1" lang="ru-RU" sz="2400">
              <a:latin typeface="Times New Roman" charset="0"/>
              <a:cs typeface="+mn-cs"/>
            </a:endParaRP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819400" y="609600"/>
            <a:ext cx="6096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2819400" y="1981200"/>
            <a:ext cx="60960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fld id="{FD7DCCDA-C0D3-4ACD-963E-CE81F4D3777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pic>
        <p:nvPicPr>
          <p:cNvPr id="1030" name="Picture 10" descr="final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81000" y="4876800"/>
            <a:ext cx="1020763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Нижний колонтитул 3"/>
          <p:cNvSpPr>
            <a:spLocks noGrp="1"/>
          </p:cNvSpPr>
          <p:nvPr userDrawn="1">
            <p:ph type="ftr" sz="quarter" idx="3"/>
          </p:nvPr>
        </p:nvSpPr>
        <p:spPr>
          <a:xfrm>
            <a:off x="3124200" y="6324600"/>
            <a:ext cx="3886200" cy="304800"/>
          </a:xfrm>
          <a:prstGeom prst="rect">
            <a:avLst/>
          </a:prstGeom>
        </p:spPr>
        <p:txBody>
          <a:bodyPr/>
          <a:lstStyle>
            <a:lvl1pPr eaLnBrk="0" hangingPunct="0">
              <a:defRPr sz="160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r>
              <a:rPr lang="ru-RU"/>
              <a:t>Фундаментальная библиотека МГППУ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</p:sldLayoutIdLst>
  <p:hf hdr="0" dt="0"/>
  <p:txStyles>
    <p:titleStyle>
      <a:lvl1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/>
        </a:defRPr>
      </a:lvl2pPr>
      <a:lvl3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/>
        </a:defRPr>
      </a:lvl3pPr>
      <a:lvl4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/>
        </a:defRPr>
      </a:lvl4pPr>
      <a:lvl5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/>
        </a:defRPr>
      </a:lvl5pPr>
      <a:lvl6pPr marL="457200"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/>
        </a:defRPr>
      </a:lvl6pPr>
      <a:lvl7pPr marL="914400"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/>
        </a:defRPr>
      </a:lvl7pPr>
      <a:lvl8pPr marL="1371600"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/>
        </a:defRPr>
      </a:lvl8pPr>
      <a:lvl9pPr marL="1828800"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itchFamily="2" charset="2"/>
        <a:buChar char="u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«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00000"/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psyumo.ru/news/view/85" TargetMode="External"/><Relationship Id="rId7" Type="http://schemas.openxmlformats.org/officeDocument/2006/relationships/hyperlink" Target="&#1055;&#1088;&#1080;&#1083;&#1086;&#1078;&#1077;&#1085;&#1080;&#1077;_3_050407_65.doc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hyperlink" Target="&#1055;&#1088;&#1080;&#1083;&#1086;&#1078;&#1077;&#1085;&#1080;&#1077;_2_050400_62.doc" TargetMode="External"/><Relationship Id="rId5" Type="http://schemas.openxmlformats.org/officeDocument/2006/relationships/hyperlink" Target="&#1055;&#1088;&#1080;&#1083;&#1086;&#1078;&#1077;&#1085;&#1080;&#1077;_1_050400_68.doc" TargetMode="External"/><Relationship Id="rId4" Type="http://schemas.openxmlformats.org/officeDocument/2006/relationships/hyperlink" Target="&#1040;&#1085;&#1082;&#1077;&#1090;&#1072;_&#1086;&#1082;&#1086;&#1085;&#1095;&#1072;&#1090;&#1077;&#1083;&#1100;&#1085;&#1072;&#1103;.xlsx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mailto:krivickayalb@mgppu.ru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155EAAB-EFA0-4F00-8C70-406638DB02B0}" type="slidenum">
              <a:rPr lang="ru-RU"/>
              <a:pPr>
                <a:defRPr/>
              </a:pPr>
              <a:t>1</a:t>
            </a:fld>
            <a:endParaRPr lang="ru-RU" dirty="0"/>
          </a:p>
        </p:txBody>
      </p:sp>
      <p:sp>
        <p:nvSpPr>
          <p:cNvPr id="15362" name="Rectangle 2049"/>
          <p:cNvSpPr>
            <a:spLocks noGrp="1" noChangeArrowheads="1"/>
          </p:cNvSpPr>
          <p:nvPr>
            <p:ph type="ctrTitle"/>
          </p:nvPr>
        </p:nvSpPr>
        <p:spPr>
          <a:xfrm>
            <a:off x="2819400" y="1828800"/>
            <a:ext cx="5867400" cy="2514600"/>
          </a:xfrm>
        </p:spPr>
        <p:txBody>
          <a:bodyPr/>
          <a:lstStyle/>
          <a:p>
            <a:pPr algn="ctr" eaLnBrk="1" hangingPunct="1">
              <a:lnSpc>
                <a:spcPct val="100000"/>
              </a:lnSpc>
            </a:pPr>
            <a:r>
              <a:rPr lang="ru-RU" sz="3000" dirty="0" smtClean="0"/>
              <a:t>Качество у</a:t>
            </a:r>
            <a:r>
              <a:rPr lang="ru-RU" sz="3000" dirty="0" smtClean="0"/>
              <a:t>чебно-методического обеспечения </a:t>
            </a:r>
            <a:r>
              <a:rPr lang="ru-RU" sz="3000" dirty="0" smtClean="0"/>
              <a:t>основных образовательных </a:t>
            </a:r>
            <a:r>
              <a:rPr lang="ru-RU" sz="3000" dirty="0" smtClean="0"/>
              <a:t>программ ВПО  </a:t>
            </a:r>
            <a:r>
              <a:rPr lang="ru-RU" sz="3000" dirty="0" smtClean="0"/>
              <a:t>по </a:t>
            </a:r>
            <a:r>
              <a:rPr lang="ru-RU" sz="3000" dirty="0" smtClean="0"/>
              <a:t>п</a:t>
            </a:r>
            <a:r>
              <a:rPr lang="ru-RU" sz="3000" dirty="0" smtClean="0"/>
              <a:t>сихолого-педагогическому образованию</a:t>
            </a:r>
            <a:endParaRPr lang="ru-RU" sz="3000" dirty="0" smtClean="0"/>
          </a:p>
        </p:txBody>
      </p:sp>
      <p:sp>
        <p:nvSpPr>
          <p:cNvPr id="15363" name="Нижний колонтитул 3"/>
          <p:cNvSpPr>
            <a:spLocks noGrp="1"/>
          </p:cNvSpPr>
          <p:nvPr>
            <p:ph type="ftr" sz="quarter" idx="11"/>
          </p:nvPr>
        </p:nvSpPr>
        <p:spPr bwMode="auto">
          <a:xfrm>
            <a:off x="3810000" y="6324600"/>
            <a:ext cx="3886200" cy="3048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smtClean="0">
                <a:latin typeface="Times New Roman" pitchFamily="18" charset="0"/>
                <a:cs typeface="Arial" charset="0"/>
              </a:rPr>
              <a:t>Фундаментальная библиотека МГППУ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12D514C-A8B0-4359-8133-D0CCD6738ECB}" type="slidenum">
              <a:rPr lang="ru-RU"/>
              <a:pPr>
                <a:defRPr/>
              </a:pPr>
              <a:t>2</a:t>
            </a:fld>
            <a:endParaRPr lang="ru-RU" dirty="0"/>
          </a:p>
        </p:txBody>
      </p:sp>
      <p:sp>
        <p:nvSpPr>
          <p:cNvPr id="17410" name="Rectangle 3"/>
          <p:cNvSpPr>
            <a:spLocks noGrp="1" noChangeArrowheads="1"/>
          </p:cNvSpPr>
          <p:nvPr>
            <p:ph type="title"/>
          </p:nvPr>
        </p:nvSpPr>
        <p:spPr>
          <a:xfrm>
            <a:off x="990600" y="381000"/>
            <a:ext cx="7848600" cy="990600"/>
          </a:xfrm>
        </p:spPr>
        <p:txBody>
          <a:bodyPr/>
          <a:lstStyle/>
          <a:p>
            <a:pPr eaLnBrk="1" hangingPunct="1">
              <a:lnSpc>
                <a:spcPct val="100000"/>
              </a:lnSpc>
            </a:pPr>
            <a:r>
              <a:rPr lang="ru-RU" sz="2400" dirty="0" smtClean="0"/>
              <a:t>Анализ сведений об учебно-методическом обеспечении основных образовательных программ по направлению «Психолого-педагогическое образование»</a:t>
            </a:r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057400" y="1600200"/>
            <a:ext cx="6858000" cy="1143000"/>
          </a:xfrm>
        </p:spPr>
        <p:txBody>
          <a:bodyPr/>
          <a:lstStyle/>
          <a:p>
            <a:pPr marL="84138" indent="0" algn="just" eaLnBrk="1" hangingPunct="1">
              <a:spcBef>
                <a:spcPts val="400"/>
              </a:spcBef>
              <a:buFont typeface="Wingdings" pitchFamily="2" charset="2"/>
              <a:buNone/>
            </a:pPr>
            <a:r>
              <a:rPr lang="ru-RU" sz="2000" b="1" smtClean="0"/>
              <a:t>Анкетирование:</a:t>
            </a:r>
            <a:r>
              <a:rPr lang="ru-RU" sz="2000" smtClean="0"/>
              <a:t> вся информация была представлена на сайте УМО 29 октября 2012 года: </a:t>
            </a:r>
            <a:r>
              <a:rPr lang="ru-RU" sz="2000" smtClean="0">
                <a:hlinkClick r:id="rId3"/>
              </a:rPr>
              <a:t>http://psyumo.ru/news/view/85</a:t>
            </a:r>
            <a:r>
              <a:rPr lang="ru-RU" sz="2000" smtClean="0"/>
              <a:t>.</a:t>
            </a:r>
          </a:p>
        </p:txBody>
      </p:sp>
      <p:sp>
        <p:nvSpPr>
          <p:cNvPr id="17412" name="Нижний колонтитул 3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smtClean="0">
                <a:latin typeface="Times New Roman" pitchFamily="18" charset="0"/>
                <a:cs typeface="Arial" charset="0"/>
              </a:rPr>
              <a:t>Фундаментальная библиотека МГППУ</a:t>
            </a:r>
          </a:p>
        </p:txBody>
      </p:sp>
      <p:sp>
        <p:nvSpPr>
          <p:cNvPr id="17413" name="Text Box 7"/>
          <p:cNvSpPr txBox="1">
            <a:spLocks noChangeArrowheads="1"/>
          </p:cNvSpPr>
          <p:nvPr/>
        </p:nvSpPr>
        <p:spPr bwMode="auto">
          <a:xfrm>
            <a:off x="2133600" y="2819400"/>
            <a:ext cx="5943600" cy="253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ru-RU" sz="2000"/>
              <a:t>ВУЗам предлагалось заполнить:</a:t>
            </a:r>
          </a:p>
          <a:p>
            <a:pPr marL="342900" indent="-342900">
              <a:buFontTx/>
              <a:buChar char="•"/>
            </a:pPr>
            <a:r>
              <a:rPr lang="ru-RU" sz="2000">
                <a:hlinkClick r:id="rId4" action="ppaction://hlinkfile"/>
              </a:rPr>
              <a:t>Анкету для библиотек</a:t>
            </a:r>
            <a:r>
              <a:rPr lang="en-US" sz="2000"/>
              <a:t>;</a:t>
            </a:r>
            <a:r>
              <a:rPr lang="ru-RU" sz="2000"/>
              <a:t> </a:t>
            </a:r>
          </a:p>
          <a:p>
            <a:pPr marL="342900" indent="-342900">
              <a:buFontTx/>
              <a:buChar char="•"/>
            </a:pPr>
            <a:r>
              <a:rPr lang="ru-RU" sz="2000">
                <a:hlinkClick r:id="rId5" action="ppaction://hlinkfile"/>
              </a:rPr>
              <a:t>Форму "Учебно-методическое обеспечение программ магистратуры"</a:t>
            </a:r>
            <a:r>
              <a:rPr lang="ru-RU" sz="2000"/>
              <a:t>;</a:t>
            </a:r>
          </a:p>
          <a:p>
            <a:pPr marL="342900" indent="-342900">
              <a:buFontTx/>
              <a:buChar char="•"/>
            </a:pPr>
            <a:r>
              <a:rPr lang="ru-RU" sz="2000">
                <a:hlinkClick r:id="rId6" action="ppaction://hlinkfile"/>
              </a:rPr>
              <a:t>Форма "Учебно-методическое обеспечение программ бакалавриата"</a:t>
            </a:r>
            <a:r>
              <a:rPr lang="ru-RU" sz="2000"/>
              <a:t>;</a:t>
            </a:r>
          </a:p>
          <a:p>
            <a:pPr marL="342900" indent="-342900">
              <a:buFontTx/>
              <a:buChar char="•"/>
            </a:pPr>
            <a:r>
              <a:rPr lang="ru-RU" sz="2000">
                <a:hlinkClick r:id="rId7" action="ppaction://hlinkfile"/>
              </a:rPr>
              <a:t>Форма "Учебно-методическое обеспечение программ специалитета«</a:t>
            </a:r>
            <a:r>
              <a:rPr lang="ru-RU" sz="2000"/>
              <a:t>.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69978B7-24FA-4BEE-A427-7BCADEB8BD60}" type="slidenum">
              <a:rPr lang="ru-RU"/>
              <a:pPr>
                <a:defRPr/>
              </a:pPr>
              <a:t>3</a:t>
            </a:fld>
            <a:endParaRPr lang="ru-RU" dirty="0"/>
          </a:p>
        </p:txBody>
      </p:sp>
      <p:graphicFrame>
        <p:nvGraphicFramePr>
          <p:cNvPr id="6" name="Object 7"/>
          <p:cNvGraphicFramePr>
            <a:graphicFrameLocks noGrp="1" noChangeAspect="1"/>
          </p:cNvGraphicFramePr>
          <p:nvPr>
            <p:ph idx="4294967295"/>
          </p:nvPr>
        </p:nvGraphicFramePr>
        <p:xfrm>
          <a:off x="2552700" y="1598613"/>
          <a:ext cx="6305550" cy="4422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9465" name="Rectangle 6"/>
          <p:cNvSpPr>
            <a:spLocks noGrp="1" noChangeArrowheads="1"/>
          </p:cNvSpPr>
          <p:nvPr>
            <p:ph type="title"/>
          </p:nvPr>
        </p:nvSpPr>
        <p:spPr>
          <a:xfrm>
            <a:off x="1295400" y="304800"/>
            <a:ext cx="7848600" cy="914400"/>
          </a:xfrm>
        </p:spPr>
        <p:txBody>
          <a:bodyPr/>
          <a:lstStyle/>
          <a:p>
            <a:pPr eaLnBrk="1" hangingPunct="1">
              <a:lnSpc>
                <a:spcPct val="100000"/>
              </a:lnSpc>
            </a:pPr>
            <a:r>
              <a:rPr lang="ru-RU" sz="2400" smtClean="0"/>
              <a:t>Анализ сведений об учебно-методическом обеспечении основных образовательных программ по направлению «Психолого-педагогическое образование»</a:t>
            </a:r>
          </a:p>
        </p:txBody>
      </p:sp>
      <p:sp>
        <p:nvSpPr>
          <p:cNvPr id="19466" name="Нижний колонтитул 3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smtClean="0">
                <a:latin typeface="Times New Roman" pitchFamily="18" charset="0"/>
                <a:cs typeface="Arial" charset="0"/>
              </a:rPr>
              <a:t>Фундаментальная библиотека МГППУ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Заголовок 1"/>
          <p:cNvSpPr>
            <a:spLocks noGrp="1"/>
          </p:cNvSpPr>
          <p:nvPr>
            <p:ph type="title"/>
          </p:nvPr>
        </p:nvSpPr>
        <p:spPr>
          <a:xfrm>
            <a:off x="762000" y="304800"/>
            <a:ext cx="8001000" cy="990600"/>
          </a:xfrm>
        </p:spPr>
        <p:txBody>
          <a:bodyPr/>
          <a:lstStyle/>
          <a:p>
            <a:pPr eaLnBrk="1" hangingPunct="1">
              <a:lnSpc>
                <a:spcPct val="100000"/>
              </a:lnSpc>
            </a:pPr>
            <a:r>
              <a:rPr lang="ru-RU" sz="2400" dirty="0" smtClean="0"/>
              <a:t>Процентное отношение числа экземпляров по </a:t>
            </a:r>
            <a:r>
              <a:rPr lang="ru-RU" sz="2400" dirty="0" smtClean="0"/>
              <a:t>направлению психолого-педагогическое образование </a:t>
            </a:r>
            <a:r>
              <a:rPr lang="ru-RU" sz="2400" dirty="0" smtClean="0"/>
              <a:t>к общему фонду по Вузам, участвующим в анкетировании</a:t>
            </a:r>
            <a:endParaRPr lang="ru-RU" sz="2400" dirty="0" smtClean="0"/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2133600" y="1295400"/>
          <a:ext cx="67056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880CBAC-2913-442C-9B86-10A02381CA72}" type="slidenum">
              <a:rPr lang="ru-RU"/>
              <a:pPr>
                <a:defRPr/>
              </a:pPr>
              <a:t>4</a:t>
            </a:fld>
            <a:endParaRPr lang="ru-RU"/>
          </a:p>
        </p:txBody>
      </p:sp>
      <p:sp>
        <p:nvSpPr>
          <p:cNvPr id="21508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smtClean="0">
                <a:latin typeface="Times New Roman" pitchFamily="18" charset="0"/>
                <a:cs typeface="Arial" charset="0"/>
              </a:rPr>
              <a:t>Фундаментальная библиотека МГППУ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Заголовок 1"/>
          <p:cNvSpPr>
            <a:spLocks noGrp="1"/>
          </p:cNvSpPr>
          <p:nvPr>
            <p:ph type="title"/>
          </p:nvPr>
        </p:nvSpPr>
        <p:spPr>
          <a:xfrm>
            <a:off x="990600" y="228600"/>
            <a:ext cx="7696200" cy="990600"/>
          </a:xfrm>
        </p:spPr>
        <p:txBody>
          <a:bodyPr/>
          <a:lstStyle/>
          <a:p>
            <a:pPr eaLnBrk="1" hangingPunct="1">
              <a:lnSpc>
                <a:spcPct val="100000"/>
              </a:lnSpc>
            </a:pPr>
            <a:r>
              <a:rPr lang="ru-RU" sz="2400" dirty="0" smtClean="0"/>
              <a:t>О</a:t>
            </a:r>
            <a:r>
              <a:rPr lang="ru-RU" sz="2400" dirty="0" smtClean="0"/>
              <a:t>беспечение литературными источниками на традиционных носителях образовательного процесса по психолого-педагогическому направлению</a:t>
            </a:r>
            <a:endParaRPr lang="ru-RU" sz="2400" dirty="0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057400" y="1524000"/>
            <a:ext cx="6781800" cy="1752600"/>
          </a:xfrm>
        </p:spPr>
        <p:txBody>
          <a:bodyPr/>
          <a:lstStyle/>
          <a:p>
            <a:pPr marL="357188" indent="-357188" eaLnBrk="1" hangingPunct="1">
              <a:defRPr/>
            </a:pPr>
            <a:r>
              <a:rPr lang="ru-RU" sz="2000" dirty="0" smtClean="0"/>
              <a:t>По предоставленным в анкетах данным  коэффициент </a:t>
            </a:r>
            <a:r>
              <a:rPr lang="ru-RU" sz="2000" dirty="0" err="1" smtClean="0"/>
              <a:t>книгообеспеченности</a:t>
            </a:r>
            <a:r>
              <a:rPr lang="ru-RU" sz="2000" dirty="0" smtClean="0"/>
              <a:t> по основной литературе у всех ВУЗов соответствует нормативу </a:t>
            </a:r>
            <a:r>
              <a:rPr lang="ru-RU" sz="2000" dirty="0" smtClean="0"/>
              <a:t>– </a:t>
            </a:r>
            <a:r>
              <a:rPr lang="ru-RU" sz="2000" dirty="0" smtClean="0"/>
              <a:t>в</a:t>
            </a:r>
            <a:r>
              <a:rPr lang="ru-RU" sz="2000" dirty="0" smtClean="0"/>
              <a:t>ыше 0,5.</a:t>
            </a:r>
          </a:p>
          <a:p>
            <a:pPr marL="357188" indent="-357188" eaLnBrk="1" hangingPunct="1">
              <a:defRPr/>
            </a:pPr>
            <a:r>
              <a:rPr lang="ru-RU" sz="2000" dirty="0" smtClean="0"/>
              <a:t>Степень </a:t>
            </a:r>
            <a:r>
              <a:rPr lang="ru-RU" sz="2000" dirty="0" err="1" smtClean="0"/>
              <a:t>устареваемости</a:t>
            </a:r>
            <a:r>
              <a:rPr lang="ru-RU" sz="2000" dirty="0" smtClean="0"/>
              <a:t> соответствует нормам.</a:t>
            </a:r>
          </a:p>
          <a:p>
            <a:pPr marL="0" indent="0" eaLnBrk="1" hangingPunct="1">
              <a:buNone/>
              <a:defRPr/>
            </a:pPr>
            <a:endParaRPr lang="ru-RU" dirty="0" smtClean="0"/>
          </a:p>
          <a:p>
            <a:pPr marL="0" indent="0" eaLnBrk="1" hangingPunct="1">
              <a:buNone/>
              <a:defRPr/>
            </a:pPr>
            <a:r>
              <a:rPr lang="ru-RU" dirty="0" smtClean="0"/>
              <a:t>Для проведения качественного анализа предоставленных списков литературы необходимо создать экспертную группу.</a:t>
            </a:r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8ADE469-4F71-4A0B-A185-F4C844E071FA}" type="slidenum">
              <a:rPr lang="ru-RU"/>
              <a:pPr>
                <a:defRPr/>
              </a:pPr>
              <a:t>5</a:t>
            </a:fld>
            <a:endParaRPr lang="ru-RU"/>
          </a:p>
        </p:txBody>
      </p:sp>
      <p:sp>
        <p:nvSpPr>
          <p:cNvPr id="22532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smtClean="0">
                <a:latin typeface="Times New Roman" pitchFamily="18" charset="0"/>
                <a:cs typeface="Arial" charset="0"/>
              </a:rPr>
              <a:t>Фундаментальная библиотека МГППУ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Заголовок 1"/>
          <p:cNvSpPr>
            <a:spLocks noGrp="1"/>
          </p:cNvSpPr>
          <p:nvPr>
            <p:ph type="title"/>
          </p:nvPr>
        </p:nvSpPr>
        <p:spPr>
          <a:xfrm>
            <a:off x="990600" y="228600"/>
            <a:ext cx="7848600" cy="609600"/>
          </a:xfrm>
        </p:spPr>
        <p:txBody>
          <a:bodyPr/>
          <a:lstStyle/>
          <a:p>
            <a:pPr eaLnBrk="1" hangingPunct="1">
              <a:lnSpc>
                <a:spcPct val="100000"/>
              </a:lnSpc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Наличие собственной электронной библиотечной системы (ЭБС) в ВУЗах, прошедших анкетирование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A40E1F0-7A16-427F-BC80-878272983536}" type="slidenum">
              <a:rPr lang="ru-RU"/>
              <a:pPr>
                <a:defRPr/>
              </a:pPr>
              <a:t>6</a:t>
            </a:fld>
            <a:endParaRPr lang="ru-RU" dirty="0"/>
          </a:p>
        </p:txBody>
      </p:sp>
      <p:sp>
        <p:nvSpPr>
          <p:cNvPr id="23556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dirty="0" smtClean="0">
                <a:latin typeface="Times New Roman" pitchFamily="18" charset="0"/>
                <a:cs typeface="Arial" charset="0"/>
              </a:rPr>
              <a:t>Фундаментальная библиотека МГППУ</a:t>
            </a:r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2438400" y="1066800"/>
          <a:ext cx="5638800" cy="3733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514600" y="5029200"/>
            <a:ext cx="5943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 имеющихся ЭБС недостаточно изданий в соответствии с приказом </a:t>
            </a:r>
            <a:r>
              <a:rPr lang="ru-RU" dirty="0" smtClean="0"/>
              <a:t>№ 1953 </a:t>
            </a:r>
            <a:r>
              <a:rPr lang="ru-RU" dirty="0" smtClean="0"/>
              <a:t>от </a:t>
            </a:r>
            <a:r>
              <a:rPr lang="ru-RU" dirty="0" smtClean="0"/>
              <a:t>05.09.2011 № 1953</a:t>
            </a: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Заголовок 1"/>
          <p:cNvSpPr>
            <a:spLocks noGrp="1"/>
          </p:cNvSpPr>
          <p:nvPr>
            <p:ph type="title"/>
          </p:nvPr>
        </p:nvSpPr>
        <p:spPr>
          <a:xfrm>
            <a:off x="1371600" y="228600"/>
            <a:ext cx="7620000" cy="83820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Наличие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подписки на электронные ресурсы в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ВУЗах, прошедших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анкетирование 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 smtClean="0"/>
          </a:p>
        </p:txBody>
      </p:sp>
      <p:graphicFrame>
        <p:nvGraphicFramePr>
          <p:cNvPr id="9" name="Содержимое 8"/>
          <p:cNvGraphicFramePr>
            <a:graphicFrameLocks noGrp="1"/>
          </p:cNvGraphicFramePr>
          <p:nvPr>
            <p:ph sz="half" idx="1"/>
          </p:nvPr>
        </p:nvGraphicFramePr>
        <p:xfrm>
          <a:off x="1447800" y="1295400"/>
          <a:ext cx="3505200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Содержимое 9"/>
          <p:cNvGraphicFramePr>
            <a:graphicFrameLocks noGrp="1"/>
          </p:cNvGraphicFramePr>
          <p:nvPr>
            <p:ph sz="half" idx="2"/>
          </p:nvPr>
        </p:nvGraphicFramePr>
        <p:xfrm>
          <a:off x="5334000" y="1295400"/>
          <a:ext cx="3505200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9E71681-D33B-4A9A-BAF9-31218EB4D5C1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  <p:sp>
        <p:nvSpPr>
          <p:cNvPr id="24580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smtClean="0">
                <a:latin typeface="Times New Roman" pitchFamily="18" charset="0"/>
                <a:cs typeface="Arial" charset="0"/>
              </a:rPr>
              <a:t>Фундаментальная библиотека МГППУ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057400" y="57150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Доступ к зарубежным базам данных есть только у 2–</a:t>
            </a:r>
            <a:r>
              <a:rPr lang="ru-RU" dirty="0" err="1" smtClean="0"/>
              <a:t>х</a:t>
            </a:r>
            <a:r>
              <a:rPr lang="ru-RU" dirty="0" smtClean="0"/>
              <a:t> организаций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Заголовок 1"/>
          <p:cNvSpPr>
            <a:spLocks noGrp="1"/>
          </p:cNvSpPr>
          <p:nvPr>
            <p:ph type="title"/>
          </p:nvPr>
        </p:nvSpPr>
        <p:spPr>
          <a:xfrm>
            <a:off x="1295400" y="304800"/>
            <a:ext cx="7543800" cy="381000"/>
          </a:xfrm>
        </p:spPr>
        <p:txBody>
          <a:bodyPr/>
          <a:lstStyle/>
          <a:p>
            <a:r>
              <a:rPr lang="ru-RU" sz="2400" dirty="0" smtClean="0"/>
              <a:t>Выбор ЭБС ВУЗами, участвующими в анкетировании</a:t>
            </a:r>
            <a:endParaRPr lang="ru-RU" sz="2400" dirty="0" smtClean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1752600" y="990600"/>
          <a:ext cx="6934200" cy="5105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4A85EC-4046-4CC6-A316-04160F0A5E47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  <p:sp>
        <p:nvSpPr>
          <p:cNvPr id="25604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smtClean="0">
                <a:latin typeface="Times New Roman" pitchFamily="18" charset="0"/>
                <a:cs typeface="Arial" charset="0"/>
              </a:rPr>
              <a:t>Фундаментальная библиотека МГППУ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Заголовок 1"/>
          <p:cNvSpPr>
            <a:spLocks noGrp="1"/>
          </p:cNvSpPr>
          <p:nvPr>
            <p:ph type="title"/>
          </p:nvPr>
        </p:nvSpPr>
        <p:spPr>
          <a:xfrm>
            <a:off x="2438400" y="228600"/>
            <a:ext cx="6096000" cy="1143000"/>
          </a:xfrm>
        </p:spPr>
        <p:txBody>
          <a:bodyPr/>
          <a:lstStyle/>
          <a:p>
            <a:r>
              <a:rPr lang="ru-RU" dirty="0" smtClean="0"/>
              <a:t>Спасибо за внимание</a:t>
            </a:r>
            <a:endParaRPr lang="ru-RU" dirty="0" smtClean="0"/>
          </a:p>
        </p:txBody>
      </p:sp>
      <p:sp>
        <p:nvSpPr>
          <p:cNvPr id="31746" name="Содержимое 2"/>
          <p:cNvSpPr>
            <a:spLocks noGrp="1"/>
          </p:cNvSpPr>
          <p:nvPr>
            <p:ph idx="1"/>
          </p:nvPr>
        </p:nvSpPr>
        <p:spPr>
          <a:xfrm>
            <a:off x="1981200" y="1371600"/>
            <a:ext cx="6858000" cy="4114800"/>
          </a:xfrm>
        </p:spPr>
        <p:txBody>
          <a:bodyPr/>
          <a:lstStyle/>
          <a:p>
            <a:r>
              <a:rPr lang="ru-RU" sz="1800" dirty="0" smtClean="0"/>
              <a:t>Просим  ВУЗы, не прошедшие анкетирование,  предоставить данные до 28.12.2012.</a:t>
            </a:r>
            <a:endParaRPr lang="ru-RU" sz="1800" dirty="0" smtClean="0"/>
          </a:p>
          <a:p>
            <a:r>
              <a:rPr lang="ru-RU" sz="1800" dirty="0" smtClean="0"/>
              <a:t>Убедительная просьба </a:t>
            </a:r>
            <a:r>
              <a:rPr lang="ru-RU" sz="1800" dirty="0" smtClean="0"/>
              <a:t>высылать анкеты и примечания </a:t>
            </a:r>
            <a:r>
              <a:rPr lang="ru-RU" sz="1800" dirty="0" smtClean="0"/>
              <a:t>в электронном виде в ГБОУ ВПО МГППУ на имя директора библиотеки Кривицкой Людмилы </a:t>
            </a:r>
            <a:r>
              <a:rPr lang="ru-RU" sz="1800" dirty="0" smtClean="0"/>
              <a:t>Борисовны.</a:t>
            </a:r>
          </a:p>
          <a:p>
            <a:r>
              <a:rPr lang="ru-RU" sz="1800" dirty="0" smtClean="0"/>
              <a:t> Адрес </a:t>
            </a:r>
            <a:r>
              <a:rPr lang="ru-RU" sz="1800" dirty="0" smtClean="0"/>
              <a:t>для отправки анкет:  </a:t>
            </a:r>
            <a:r>
              <a:rPr lang="ru-RU" sz="1800" u="sng" dirty="0" err="1" smtClean="0">
                <a:hlinkClick r:id="rId2"/>
              </a:rPr>
              <a:t>krivickayalb@mgppu.ru</a:t>
            </a:r>
            <a:r>
              <a:rPr lang="ru-RU" sz="1800" dirty="0" smtClean="0"/>
              <a:t> </a:t>
            </a:r>
            <a:endParaRPr lang="ru-RU" sz="1800" dirty="0" smtClean="0"/>
          </a:p>
          <a:p>
            <a:endParaRPr lang="ru-RU" sz="1800" b="1" dirty="0" smtClean="0"/>
          </a:p>
          <a:p>
            <a:r>
              <a:rPr lang="ru-RU" sz="1800" b="1" dirty="0" smtClean="0"/>
              <a:t>Телефон </a:t>
            </a:r>
            <a:r>
              <a:rPr lang="ru-RU" sz="1800" b="1" dirty="0" smtClean="0"/>
              <a:t>директора библиотеки ГБОУ ВПО МГППУ:</a:t>
            </a:r>
            <a:r>
              <a:rPr lang="ru-RU" sz="1800" dirty="0" smtClean="0"/>
              <a:t> </a:t>
            </a:r>
            <a:endParaRPr lang="ru-RU" sz="1800" dirty="0" smtClean="0"/>
          </a:p>
          <a:p>
            <a:pPr indent="14288">
              <a:buNone/>
            </a:pPr>
            <a:r>
              <a:rPr lang="ru-RU" sz="1800" b="1" dirty="0" smtClean="0"/>
              <a:t>8-495-607-23-40</a:t>
            </a:r>
            <a:r>
              <a:rPr lang="ru-RU" sz="1800" dirty="0" smtClean="0"/>
              <a:t>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19A5DF6-5CAE-427C-A0B3-6F24A7A3338E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  <p:sp>
        <p:nvSpPr>
          <p:cNvPr id="31748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smtClean="0">
                <a:latin typeface="Times New Roman" pitchFamily="18" charset="0"/>
                <a:cs typeface="Arial" charset="0"/>
              </a:rPr>
              <a:t>Фундаментальная библиотека МГППУ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Общий доклад">
  <a:themeElements>
    <a:clrScheme name="Общий доклад 6">
      <a:dk1>
        <a:srgbClr val="663300"/>
      </a:dk1>
      <a:lt1>
        <a:srgbClr val="FFFFFF"/>
      </a:lt1>
      <a:dk2>
        <a:srgbClr val="993300"/>
      </a:dk2>
      <a:lt2>
        <a:srgbClr val="010000"/>
      </a:lt2>
      <a:accent1>
        <a:srgbClr val="CCCC00"/>
      </a:accent1>
      <a:accent2>
        <a:srgbClr val="CC6600"/>
      </a:accent2>
      <a:accent3>
        <a:srgbClr val="FFFFFF"/>
      </a:accent3>
      <a:accent4>
        <a:srgbClr val="562A00"/>
      </a:accent4>
      <a:accent5>
        <a:srgbClr val="E2E2AA"/>
      </a:accent5>
      <a:accent6>
        <a:srgbClr val="B95C00"/>
      </a:accent6>
      <a:hlink>
        <a:srgbClr val="FF9966"/>
      </a:hlink>
      <a:folHlink>
        <a:srgbClr val="FFCC66"/>
      </a:folHlink>
    </a:clrScheme>
    <a:fontScheme name="Общий доклад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Общий доклад 1">
        <a:dk1>
          <a:srgbClr val="800000"/>
        </a:dk1>
        <a:lt1>
          <a:srgbClr val="FFFFFF"/>
        </a:lt1>
        <a:dk2>
          <a:srgbClr val="000000"/>
        </a:dk2>
        <a:lt2>
          <a:srgbClr val="FFFFCC"/>
        </a:lt2>
        <a:accent1>
          <a:srgbClr val="777777"/>
        </a:accent1>
        <a:accent2>
          <a:srgbClr val="0033CC"/>
        </a:accent2>
        <a:accent3>
          <a:srgbClr val="AAAAAA"/>
        </a:accent3>
        <a:accent4>
          <a:srgbClr val="DADADA"/>
        </a:accent4>
        <a:accent5>
          <a:srgbClr val="BDBDBD"/>
        </a:accent5>
        <a:accent6>
          <a:srgbClr val="002DB9"/>
        </a:accent6>
        <a:hlink>
          <a:srgbClr val="800000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бщий доклад 2">
        <a:dk1>
          <a:srgbClr val="009999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8282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бщий доклад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C0C0C0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C8C8C8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бщий доклад 4">
        <a:dk1>
          <a:srgbClr val="663300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CC6600"/>
        </a:accent2>
        <a:accent3>
          <a:srgbClr val="FFFFFF"/>
        </a:accent3>
        <a:accent4>
          <a:srgbClr val="562A00"/>
        </a:accent4>
        <a:accent5>
          <a:srgbClr val="E2F4FF"/>
        </a:accent5>
        <a:accent6>
          <a:srgbClr val="B95C00"/>
        </a:accent6>
        <a:hlink>
          <a:srgbClr val="FF9966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бщий доклад 5">
        <a:dk1>
          <a:srgbClr val="663300"/>
        </a:dk1>
        <a:lt1>
          <a:srgbClr val="FFFFFF"/>
        </a:lt1>
        <a:dk2>
          <a:srgbClr val="000099"/>
        </a:dk2>
        <a:lt2>
          <a:srgbClr val="010000"/>
        </a:lt2>
        <a:accent1>
          <a:srgbClr val="CCECFF"/>
        </a:accent1>
        <a:accent2>
          <a:srgbClr val="CC6600"/>
        </a:accent2>
        <a:accent3>
          <a:srgbClr val="FFFFFF"/>
        </a:accent3>
        <a:accent4>
          <a:srgbClr val="562A00"/>
        </a:accent4>
        <a:accent5>
          <a:srgbClr val="E2F4FF"/>
        </a:accent5>
        <a:accent6>
          <a:srgbClr val="B95C00"/>
        </a:accent6>
        <a:hlink>
          <a:srgbClr val="FF9966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бщий доклад 6">
        <a:dk1>
          <a:srgbClr val="663300"/>
        </a:dk1>
        <a:lt1>
          <a:srgbClr val="FFFFFF"/>
        </a:lt1>
        <a:dk2>
          <a:srgbClr val="993300"/>
        </a:dk2>
        <a:lt2>
          <a:srgbClr val="010000"/>
        </a:lt2>
        <a:accent1>
          <a:srgbClr val="CCCC00"/>
        </a:accent1>
        <a:accent2>
          <a:srgbClr val="CC6600"/>
        </a:accent2>
        <a:accent3>
          <a:srgbClr val="FFFFFF"/>
        </a:accent3>
        <a:accent4>
          <a:srgbClr val="562A00"/>
        </a:accent4>
        <a:accent5>
          <a:srgbClr val="E2E2AA"/>
        </a:accent5>
        <a:accent6>
          <a:srgbClr val="B95C00"/>
        </a:accent6>
        <a:hlink>
          <a:srgbClr val="FF9966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813</TotalTime>
  <Words>321</Words>
  <Application>Microsoft Office PowerPoint</Application>
  <PresentationFormat>Экран (4:3)</PresentationFormat>
  <Paragraphs>55</Paragraphs>
  <Slides>9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Общий доклад</vt:lpstr>
      <vt:lpstr>Качество учебно-методического обеспечения основных образовательных программ ВПО  по психолого-педагогическому образованию</vt:lpstr>
      <vt:lpstr>Анализ сведений об учебно-методическом обеспечении основных образовательных программ по направлению «Психолого-педагогическое образование»</vt:lpstr>
      <vt:lpstr>Анализ сведений об учебно-методическом обеспечении основных образовательных программ по направлению «Психолого-педагогическое образование»</vt:lpstr>
      <vt:lpstr>Процентное отношение числа экземпляров по направлению психолого-педагогическое образование к общему фонду по Вузам, участвующим в анкетировании</vt:lpstr>
      <vt:lpstr>Обеспечение литературными источниками на традиционных носителях образовательного процесса по психолого-педагогическому направлению</vt:lpstr>
      <vt:lpstr>Наличие собственной электронной библиотечной системы (ЭБС) в ВУЗах, прошедших анкетирование</vt:lpstr>
      <vt:lpstr>Наличие подписки на электронные ресурсы в ВУЗах, прошедших анкетирование  </vt:lpstr>
      <vt:lpstr>Выбор ЭБС ВУЗами, участвующими в анкетировании</vt:lpstr>
      <vt:lpstr>Спасибо за внимание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ponomarevavv</cp:lastModifiedBy>
  <cp:revision>68</cp:revision>
  <cp:lastPrinted>1601-01-01T00:00:00Z</cp:lastPrinted>
  <dcterms:created xsi:type="dcterms:W3CDTF">1601-01-01T00:00:00Z</dcterms:created>
  <dcterms:modified xsi:type="dcterms:W3CDTF">2012-12-14T08:00:17Z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3</vt:i4>
  </property>
  <property fmtid="{D5CDD505-2E9C-101B-9397-08002B2CF9AE}" pid="3" name="LCID">
    <vt:i4>1049</vt:i4>
  </property>
</Properties>
</file>