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6" r:id="rId2"/>
  </p:sldMasterIdLst>
  <p:notesMasterIdLst>
    <p:notesMasterId r:id="rId12"/>
  </p:notesMasterIdLst>
  <p:handoutMasterIdLst>
    <p:handoutMasterId r:id="rId13"/>
  </p:handoutMasterIdLst>
  <p:sldIdLst>
    <p:sldId id="330" r:id="rId3"/>
    <p:sldId id="356" r:id="rId4"/>
    <p:sldId id="340" r:id="rId5"/>
    <p:sldId id="348" r:id="rId6"/>
    <p:sldId id="357" r:id="rId7"/>
    <p:sldId id="358" r:id="rId8"/>
    <p:sldId id="346" r:id="rId9"/>
    <p:sldId id="359" r:id="rId10"/>
    <p:sldId id="331" r:id="rId11"/>
  </p:sldIdLst>
  <p:sldSz cx="20318413" cy="15243175"/>
  <p:notesSz cx="9866313" cy="6735763"/>
  <p:defaultTextStyle>
    <a:defPPr>
      <a:defRPr lang="ru-RU"/>
    </a:defPPr>
    <a:lvl1pPr algn="l" defTabSz="10144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014413" indent="-557213" algn="l" defTabSz="10144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2030413" indent="-1116013" algn="l" defTabSz="10144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3046413" indent="-1674813" algn="l" defTabSz="10144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4062413" indent="-2233613" algn="l" defTabSz="10144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укавишников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392B"/>
    <a:srgbClr val="2980B9"/>
    <a:srgbClr val="2C3E50"/>
    <a:srgbClr val="658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0" autoAdjust="0"/>
    <p:restoredTop sz="93333" autoAdjust="0"/>
  </p:normalViewPr>
  <p:slideViewPr>
    <p:cSldViewPr snapToGrid="0" snapToObjects="1">
      <p:cViewPr>
        <p:scale>
          <a:sx n="33" d="100"/>
          <a:sy n="33" d="100"/>
        </p:scale>
        <p:origin x="-331" y="-62"/>
      </p:cViewPr>
      <p:guideLst>
        <p:guide orient="horz" pos="8836"/>
        <p:guide pos="6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156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89588" y="0"/>
            <a:ext cx="4275137" cy="336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fld id="{64F912A2-21A6-4C66-A3C5-6F67F26155E6}" type="datetime1">
              <a:rPr lang="ru-RU"/>
              <a:pPr>
                <a:defRPr/>
              </a:pPr>
              <a:t>23.04.2015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156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89588" y="6397625"/>
            <a:ext cx="4275137" cy="336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fld id="{72812074-BA34-4C24-92AA-22684F9CBEA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29606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156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9588" y="0"/>
            <a:ext cx="4275137" cy="336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fld id="{2F0398CD-316D-4B49-ABA5-15DEFB83E3C4}" type="datetime1">
              <a:rPr lang="ru-RU"/>
              <a:pPr>
                <a:defRPr/>
              </a:pPr>
              <a:t>23.04.2015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425" y="3198813"/>
            <a:ext cx="7893050" cy="3032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 smtClean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1565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9588" y="6397625"/>
            <a:ext cx="4275137" cy="336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fld id="{302D778F-01F4-43E1-8CD3-F69777B671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994763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1014413" rtl="0" eaLnBrk="0" fontAlgn="base" hangingPunct="0">
      <a:spcBef>
        <a:spcPct val="30000"/>
      </a:spcBef>
      <a:spcAft>
        <a:spcPct val="0"/>
      </a:spcAft>
      <a:defRPr kumimoji="1" sz="2700" kern="1200">
        <a:solidFill>
          <a:schemeClr val="tx1"/>
        </a:solidFill>
        <a:latin typeface="+mn-lt"/>
        <a:ea typeface="Arial" charset="0"/>
        <a:cs typeface="Arial" pitchFamily="34" charset="0"/>
      </a:defRPr>
    </a:lvl1pPr>
    <a:lvl2pPr marL="1014413" algn="l" defTabSz="1014413" rtl="0" eaLnBrk="0" fontAlgn="base" hangingPunct="0">
      <a:spcBef>
        <a:spcPct val="30000"/>
      </a:spcBef>
      <a:spcAft>
        <a:spcPct val="0"/>
      </a:spcAft>
      <a:defRPr kumimoji="1" sz="2700" kern="1200">
        <a:solidFill>
          <a:schemeClr val="tx1"/>
        </a:solidFill>
        <a:latin typeface="+mn-lt"/>
        <a:ea typeface="Arial" charset="0"/>
        <a:cs typeface="Arial" pitchFamily="34" charset="0"/>
      </a:defRPr>
    </a:lvl2pPr>
    <a:lvl3pPr marL="2030413" algn="l" defTabSz="1014413" rtl="0" eaLnBrk="0" fontAlgn="base" hangingPunct="0">
      <a:spcBef>
        <a:spcPct val="30000"/>
      </a:spcBef>
      <a:spcAft>
        <a:spcPct val="0"/>
      </a:spcAft>
      <a:defRPr kumimoji="1" sz="2700" kern="1200">
        <a:solidFill>
          <a:schemeClr val="tx1"/>
        </a:solidFill>
        <a:latin typeface="+mn-lt"/>
        <a:ea typeface="Arial" charset="0"/>
        <a:cs typeface="Arial" pitchFamily="34" charset="0"/>
      </a:defRPr>
    </a:lvl3pPr>
    <a:lvl4pPr marL="3046413" algn="l" defTabSz="1014413" rtl="0" eaLnBrk="0" fontAlgn="base" hangingPunct="0">
      <a:spcBef>
        <a:spcPct val="30000"/>
      </a:spcBef>
      <a:spcAft>
        <a:spcPct val="0"/>
      </a:spcAft>
      <a:defRPr kumimoji="1" sz="2700" kern="1200">
        <a:solidFill>
          <a:schemeClr val="tx1"/>
        </a:solidFill>
        <a:latin typeface="+mn-lt"/>
        <a:ea typeface="Arial" charset="0"/>
        <a:cs typeface="Arial" pitchFamily="34" charset="0"/>
      </a:defRPr>
    </a:lvl4pPr>
    <a:lvl5pPr marL="4062413" algn="l" defTabSz="1014413" rtl="0" eaLnBrk="0" fontAlgn="base" hangingPunct="0">
      <a:spcBef>
        <a:spcPct val="30000"/>
      </a:spcBef>
      <a:spcAft>
        <a:spcPct val="0"/>
      </a:spcAft>
      <a:defRPr kumimoji="1" sz="2700" kern="1200">
        <a:solidFill>
          <a:schemeClr val="tx1"/>
        </a:solidFill>
        <a:latin typeface="+mn-lt"/>
        <a:ea typeface="Arial" charset="0"/>
        <a:cs typeface="Arial" pitchFamily="34" charset="0"/>
      </a:defRPr>
    </a:lvl5pPr>
    <a:lvl6pPr marL="5078276" algn="l" defTabSz="10156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093929" algn="l" defTabSz="10156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09587" algn="l" defTabSz="10156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125240" algn="l" defTabSz="10156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45" name="Номер слайда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581FB63-CDDC-47F0-9216-FFEF9EF394DB}" type="slidenum">
              <a:rPr lang="ru-RU" altLang="ru-RU" sz="1200" smtClean="0">
                <a:latin typeface="Calibri" pitchFamily="34" charset="0"/>
              </a:rPr>
              <a:pPr eaLnBrk="1" hangingPunct="1"/>
              <a:t>5</a:t>
            </a:fld>
            <a:endParaRPr lang="ru-RU" altLang="ru-RU" sz="120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b="1" smtClean="0"/>
              <a:t>одинаковые минимальные баллы</a:t>
            </a:r>
            <a:endParaRPr lang="ru-RU" altLang="ru-RU" smtClean="0"/>
          </a:p>
          <a:p>
            <a:r>
              <a:rPr lang="ru-RU" altLang="ru-RU" smtClean="0"/>
              <a:t>Порядком приема в вузы на 2015 год так же введены серьезные ограничения по значениям минимальных баллов ЕГЭ.</a:t>
            </a:r>
          </a:p>
          <a:p>
            <a:r>
              <a:rPr lang="ru-RU" altLang="ru-RU" smtClean="0"/>
              <a:t>Они должны быть одинаковые при приеме на одну образовательную программу</a:t>
            </a:r>
          </a:p>
          <a:p>
            <a:r>
              <a:rPr lang="ru-RU" altLang="ru-RU" smtClean="0"/>
              <a:t>в головном вузе и его филиалах</a:t>
            </a:r>
          </a:p>
          <a:p>
            <a:r>
              <a:rPr lang="ru-RU" altLang="ru-RU" smtClean="0"/>
              <a:t>для обучения на бюджетном месте и на платном</a:t>
            </a:r>
          </a:p>
          <a:p>
            <a:r>
              <a:rPr lang="ru-RU" altLang="ru-RU" smtClean="0"/>
              <a:t>для поступления по общему конкурсу и по целевому приему</a:t>
            </a:r>
          </a:p>
          <a:p>
            <a:r>
              <a:rPr lang="ru-RU" altLang="ru-RU" smtClean="0"/>
              <a:t>для поступление по общему конкурсу и в рамках квоты приема отдельных категорий граждан</a:t>
            </a:r>
          </a:p>
          <a:p>
            <a:r>
              <a:rPr lang="ru-RU" altLang="ru-RU" smtClean="0"/>
              <a:t>Также минимальные баллы ЕГЭ должны быть одинаковыми для приема по всем формам обучения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221" name="Номер слайда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9C089C7-5278-493B-AD3D-AFDC982D1AF6}" type="slidenum">
              <a:rPr lang="ru-RU" altLang="ru-RU" sz="1200" smtClean="0">
                <a:latin typeface="Calibri" pitchFamily="34" charset="0"/>
              </a:rPr>
              <a:pPr eaLnBrk="1" hangingPunct="1"/>
              <a:t>6</a:t>
            </a:fld>
            <a:endParaRPr lang="ru-RU" altLang="ru-RU" sz="120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18962" y="7370033"/>
            <a:ext cx="14900616" cy="6547164"/>
          </a:xfrm>
        </p:spPr>
        <p:txBody>
          <a:bodyPr anchor="t">
            <a:normAutofit/>
          </a:bodyPr>
          <a:lstStyle>
            <a:lvl1pPr algn="l">
              <a:defRPr sz="6700" b="1" i="0" baseline="0">
                <a:solidFill>
                  <a:schemeClr val="bg1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982551" y="10670223"/>
            <a:ext cx="12191048" cy="125968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551" y="1362006"/>
            <a:ext cx="12191048" cy="9145905"/>
          </a:xfrm>
        </p:spPr>
        <p:txBody>
          <a:bodyPr rtlCol="0">
            <a:normAutofit/>
          </a:bodyPr>
          <a:lstStyle>
            <a:lvl1pPr marL="0" indent="0">
              <a:buNone/>
              <a:defRPr sz="7100"/>
            </a:lvl1pPr>
            <a:lvl2pPr marL="1015658" indent="0">
              <a:buNone/>
              <a:defRPr sz="6200"/>
            </a:lvl2pPr>
            <a:lvl3pPr marL="2031311" indent="0">
              <a:buNone/>
              <a:defRPr sz="5300"/>
            </a:lvl3pPr>
            <a:lvl4pPr marL="3046964" indent="0">
              <a:buNone/>
              <a:defRPr sz="4400"/>
            </a:lvl4pPr>
            <a:lvl5pPr marL="4062620" indent="0">
              <a:buNone/>
              <a:defRPr sz="4400"/>
            </a:lvl5pPr>
            <a:lvl6pPr marL="5078276" indent="0">
              <a:buNone/>
              <a:defRPr sz="4400"/>
            </a:lvl6pPr>
            <a:lvl7pPr marL="6093929" indent="0">
              <a:buNone/>
              <a:defRPr sz="4400"/>
            </a:lvl7pPr>
            <a:lvl8pPr marL="7109587" indent="0">
              <a:buNone/>
              <a:defRPr sz="4400"/>
            </a:lvl8pPr>
            <a:lvl9pPr marL="8125240" indent="0">
              <a:buNone/>
              <a:defRPr sz="44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551" y="11929903"/>
            <a:ext cx="12191048" cy="1788955"/>
          </a:xfrm>
        </p:spPr>
        <p:txBody>
          <a:bodyPr/>
          <a:lstStyle>
            <a:lvl1pPr marL="0" indent="0">
              <a:buNone/>
              <a:defRPr sz="3100"/>
            </a:lvl1pPr>
            <a:lvl2pPr marL="1015658" indent="0">
              <a:buNone/>
              <a:defRPr sz="2700"/>
            </a:lvl2pPr>
            <a:lvl3pPr marL="2031311" indent="0">
              <a:buNone/>
              <a:defRPr sz="2200"/>
            </a:lvl3pPr>
            <a:lvl4pPr marL="3046964" indent="0">
              <a:buNone/>
              <a:defRPr sz="2000"/>
            </a:lvl4pPr>
            <a:lvl5pPr marL="4062620" indent="0">
              <a:buNone/>
              <a:defRPr sz="2000"/>
            </a:lvl5pPr>
            <a:lvl6pPr marL="5078276" indent="0">
              <a:buNone/>
              <a:defRPr sz="2000"/>
            </a:lvl6pPr>
            <a:lvl7pPr marL="6093929" indent="0">
              <a:buNone/>
              <a:defRPr sz="2000"/>
            </a:lvl7pPr>
            <a:lvl8pPr marL="7109587" indent="0">
              <a:buNone/>
              <a:defRPr sz="2000"/>
            </a:lvl8pPr>
            <a:lvl9pPr marL="8125240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8F67D-14CF-456B-B601-06559B1F1F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1CF6D-ACEA-4733-B4D5-007F4E519D7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30849" y="610437"/>
            <a:ext cx="4571643" cy="130060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920" y="610437"/>
            <a:ext cx="13376289" cy="1300609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BC73-AC72-4A08-8877-3B847B46DEF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49CE-CE18-44AE-BD9A-79444F0CA1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435" y="1234305"/>
            <a:ext cx="15063061" cy="2647487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348F4-3CE9-4DE5-9DC7-9341208AFE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774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435" y="1287969"/>
            <a:ext cx="15063061" cy="2647487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5921" y="4740435"/>
            <a:ext cx="18286572" cy="8876100"/>
          </a:xfrm>
        </p:spPr>
        <p:txBody>
          <a:bodyPr/>
          <a:lstStyle>
            <a:lvl1pPr>
              <a:defRPr>
                <a:solidFill>
                  <a:srgbClr val="2C3E50"/>
                </a:solidFill>
                <a:latin typeface="Myriad Pro"/>
                <a:cs typeface="Myriad Pro"/>
              </a:defRPr>
            </a:lvl1pPr>
            <a:lvl2pPr>
              <a:defRPr>
                <a:solidFill>
                  <a:srgbClr val="2C3E50"/>
                </a:solidFill>
                <a:latin typeface="Myriad Pro"/>
                <a:cs typeface="Myriad Pro"/>
              </a:defRPr>
            </a:lvl2pPr>
            <a:lvl3pPr>
              <a:defRPr>
                <a:solidFill>
                  <a:srgbClr val="2C3E50"/>
                </a:solidFill>
                <a:latin typeface="Myriad Pro"/>
                <a:cs typeface="Myriad Pro"/>
              </a:defRPr>
            </a:lvl3pPr>
            <a:lvl4pPr>
              <a:defRPr>
                <a:solidFill>
                  <a:srgbClr val="2C3E50"/>
                </a:solidFill>
                <a:latin typeface="Myriad Pro"/>
                <a:cs typeface="Myriad Pro"/>
              </a:defRPr>
            </a:lvl4pPr>
            <a:lvl5pPr>
              <a:defRPr>
                <a:solidFill>
                  <a:srgbClr val="2C3E50"/>
                </a:solidFill>
                <a:latin typeface="Myriad Pro"/>
                <a:cs typeface="Myriad Pro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2D9A4-60F6-4718-B8E8-877CEDF8FC5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479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5015" y="9795152"/>
            <a:ext cx="17270651" cy="3027464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5015" y="6460714"/>
            <a:ext cx="17270651" cy="3334443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15658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3131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46964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6262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7827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9392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10958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12524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A62EC-5E0C-41CB-9889-CDEF5536AB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1492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435" y="1270081"/>
            <a:ext cx="15063061" cy="2665375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921" y="4740435"/>
            <a:ext cx="8973966" cy="8876100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8526" y="4740435"/>
            <a:ext cx="8973966" cy="8876100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A25C7-705B-4FEF-9761-8456B086907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0284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921" y="4757893"/>
            <a:ext cx="8977494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5658" indent="0">
              <a:buNone/>
              <a:defRPr sz="4400" b="1"/>
            </a:lvl2pPr>
            <a:lvl3pPr marL="2031311" indent="0">
              <a:buNone/>
              <a:defRPr sz="4000" b="1"/>
            </a:lvl3pPr>
            <a:lvl4pPr marL="3046964" indent="0">
              <a:buNone/>
              <a:defRPr sz="3600" b="1"/>
            </a:lvl4pPr>
            <a:lvl5pPr marL="4062620" indent="0">
              <a:buNone/>
              <a:defRPr sz="3600" b="1"/>
            </a:lvl5pPr>
            <a:lvl6pPr marL="5078276" indent="0">
              <a:buNone/>
              <a:defRPr sz="3600" b="1"/>
            </a:lvl6pPr>
            <a:lvl7pPr marL="6093929" indent="0">
              <a:buNone/>
              <a:defRPr sz="3600" b="1"/>
            </a:lvl7pPr>
            <a:lvl8pPr marL="7109587" indent="0">
              <a:buNone/>
              <a:defRPr sz="3600" b="1"/>
            </a:lvl8pPr>
            <a:lvl9pPr marL="8125240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921" y="6179886"/>
            <a:ext cx="8977494" cy="743664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1477" y="4757893"/>
            <a:ext cx="8981021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5658" indent="0">
              <a:buNone/>
              <a:defRPr sz="4400" b="1"/>
            </a:lvl2pPr>
            <a:lvl3pPr marL="2031311" indent="0">
              <a:buNone/>
              <a:defRPr sz="4000" b="1"/>
            </a:lvl3pPr>
            <a:lvl4pPr marL="3046964" indent="0">
              <a:buNone/>
              <a:defRPr sz="3600" b="1"/>
            </a:lvl4pPr>
            <a:lvl5pPr marL="4062620" indent="0">
              <a:buNone/>
              <a:defRPr sz="3600" b="1"/>
            </a:lvl5pPr>
            <a:lvl6pPr marL="5078276" indent="0">
              <a:buNone/>
              <a:defRPr sz="3600" b="1"/>
            </a:lvl6pPr>
            <a:lvl7pPr marL="6093929" indent="0">
              <a:buNone/>
              <a:defRPr sz="3600" b="1"/>
            </a:lvl7pPr>
            <a:lvl8pPr marL="7109587" indent="0">
              <a:buNone/>
              <a:defRPr sz="3600" b="1"/>
            </a:lvl8pPr>
            <a:lvl9pPr marL="8125240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1477" y="6179886"/>
            <a:ext cx="8981021" cy="743664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923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435" y="1270081"/>
            <a:ext cx="15063061" cy="2665375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98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435" y="1234305"/>
            <a:ext cx="15063061" cy="2647487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3F084-C14C-4BB7-81A0-6A4F6DF6204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15926" y="4792796"/>
            <a:ext cx="6684618" cy="258287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935" y="606905"/>
            <a:ext cx="11358557" cy="13009628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926" y="7375671"/>
            <a:ext cx="6684618" cy="6240867"/>
          </a:xfrm>
        </p:spPr>
        <p:txBody>
          <a:bodyPr/>
          <a:lstStyle>
            <a:lvl1pPr marL="0" indent="0">
              <a:buNone/>
              <a:defRPr sz="3100"/>
            </a:lvl1pPr>
            <a:lvl2pPr marL="1015658" indent="0">
              <a:buNone/>
              <a:defRPr sz="2700"/>
            </a:lvl2pPr>
            <a:lvl3pPr marL="2031311" indent="0">
              <a:buNone/>
              <a:defRPr sz="2200"/>
            </a:lvl3pPr>
            <a:lvl4pPr marL="3046964" indent="0">
              <a:buNone/>
              <a:defRPr sz="2000"/>
            </a:lvl4pPr>
            <a:lvl5pPr marL="4062620" indent="0">
              <a:buNone/>
              <a:defRPr sz="2000"/>
            </a:lvl5pPr>
            <a:lvl6pPr marL="5078276" indent="0">
              <a:buNone/>
              <a:defRPr sz="2000"/>
            </a:lvl6pPr>
            <a:lvl7pPr marL="6093929" indent="0">
              <a:buNone/>
              <a:defRPr sz="2000"/>
            </a:lvl7pPr>
            <a:lvl8pPr marL="7109587" indent="0">
              <a:buNone/>
              <a:defRPr sz="2000"/>
            </a:lvl8pPr>
            <a:lvl9pPr marL="8125240" indent="0">
              <a:buNone/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6A1D9-6C50-409B-B3E8-428121431B2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7125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982551" y="10670223"/>
            <a:ext cx="12191048" cy="125968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551" y="1362006"/>
            <a:ext cx="12191048" cy="9145905"/>
          </a:xfrm>
        </p:spPr>
        <p:txBody>
          <a:bodyPr rtlCol="0">
            <a:normAutofit/>
          </a:bodyPr>
          <a:lstStyle>
            <a:lvl1pPr marL="0" indent="0">
              <a:buNone/>
              <a:defRPr sz="7100"/>
            </a:lvl1pPr>
            <a:lvl2pPr marL="1015658" indent="0">
              <a:buNone/>
              <a:defRPr sz="6200"/>
            </a:lvl2pPr>
            <a:lvl3pPr marL="2031311" indent="0">
              <a:buNone/>
              <a:defRPr sz="5300"/>
            </a:lvl3pPr>
            <a:lvl4pPr marL="3046964" indent="0">
              <a:buNone/>
              <a:defRPr sz="4400"/>
            </a:lvl4pPr>
            <a:lvl5pPr marL="4062620" indent="0">
              <a:buNone/>
              <a:defRPr sz="4400"/>
            </a:lvl5pPr>
            <a:lvl6pPr marL="5078276" indent="0">
              <a:buNone/>
              <a:defRPr sz="4400"/>
            </a:lvl6pPr>
            <a:lvl7pPr marL="6093929" indent="0">
              <a:buNone/>
              <a:defRPr sz="4400"/>
            </a:lvl7pPr>
            <a:lvl8pPr marL="7109587" indent="0">
              <a:buNone/>
              <a:defRPr sz="4400"/>
            </a:lvl8pPr>
            <a:lvl9pPr marL="8125240" indent="0">
              <a:buNone/>
              <a:defRPr sz="44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551" y="11929903"/>
            <a:ext cx="12191048" cy="1788955"/>
          </a:xfrm>
        </p:spPr>
        <p:txBody>
          <a:bodyPr/>
          <a:lstStyle>
            <a:lvl1pPr marL="0" indent="0">
              <a:buNone/>
              <a:defRPr sz="3100"/>
            </a:lvl1pPr>
            <a:lvl2pPr marL="1015658" indent="0">
              <a:buNone/>
              <a:defRPr sz="2700"/>
            </a:lvl2pPr>
            <a:lvl3pPr marL="2031311" indent="0">
              <a:buNone/>
              <a:defRPr sz="2200"/>
            </a:lvl3pPr>
            <a:lvl4pPr marL="3046964" indent="0">
              <a:buNone/>
              <a:defRPr sz="2000"/>
            </a:lvl4pPr>
            <a:lvl5pPr marL="4062620" indent="0">
              <a:buNone/>
              <a:defRPr sz="2000"/>
            </a:lvl5pPr>
            <a:lvl6pPr marL="5078276" indent="0">
              <a:buNone/>
              <a:defRPr sz="2000"/>
            </a:lvl6pPr>
            <a:lvl7pPr marL="6093929" indent="0">
              <a:buNone/>
              <a:defRPr sz="2000"/>
            </a:lvl7pPr>
            <a:lvl8pPr marL="7109587" indent="0">
              <a:buNone/>
              <a:defRPr sz="2000"/>
            </a:lvl8pPr>
            <a:lvl9pPr marL="8125240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D9B72-989A-473A-9DF6-DD8B328C099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98476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3BFEC-60E1-4B38-9C40-13FB6173E1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26412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30849" y="610437"/>
            <a:ext cx="4571643" cy="130060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920" y="610437"/>
            <a:ext cx="13376289" cy="1300609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317A9-47C8-49B9-988D-787BE12848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3951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14562138" y="14128750"/>
            <a:ext cx="4740275" cy="8112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B88DC-04CD-4E78-AFAE-5B98888B173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36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435" y="1287969"/>
            <a:ext cx="15063061" cy="2647487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5921" y="4740435"/>
            <a:ext cx="18286572" cy="8876100"/>
          </a:xfrm>
        </p:spPr>
        <p:txBody>
          <a:bodyPr/>
          <a:lstStyle>
            <a:lvl1pPr>
              <a:defRPr>
                <a:solidFill>
                  <a:srgbClr val="2C3E50"/>
                </a:solidFill>
                <a:latin typeface="Myriad Pro"/>
                <a:cs typeface="Myriad Pro"/>
              </a:defRPr>
            </a:lvl1pPr>
            <a:lvl2pPr>
              <a:defRPr>
                <a:solidFill>
                  <a:srgbClr val="2C3E50"/>
                </a:solidFill>
                <a:latin typeface="Myriad Pro"/>
                <a:cs typeface="Myriad Pro"/>
              </a:defRPr>
            </a:lvl2pPr>
            <a:lvl3pPr>
              <a:defRPr>
                <a:solidFill>
                  <a:srgbClr val="2C3E50"/>
                </a:solidFill>
                <a:latin typeface="Myriad Pro"/>
                <a:cs typeface="Myriad Pro"/>
              </a:defRPr>
            </a:lvl3pPr>
            <a:lvl4pPr>
              <a:defRPr>
                <a:solidFill>
                  <a:srgbClr val="2C3E50"/>
                </a:solidFill>
                <a:latin typeface="Myriad Pro"/>
                <a:cs typeface="Myriad Pro"/>
              </a:defRPr>
            </a:lvl4pPr>
            <a:lvl5pPr>
              <a:defRPr>
                <a:solidFill>
                  <a:srgbClr val="2C3E50"/>
                </a:solidFill>
                <a:latin typeface="Myriad Pro"/>
                <a:cs typeface="Myriad Pro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E880C-FFBE-4492-9BDB-1173B66F06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5015" y="9795152"/>
            <a:ext cx="17270651" cy="3027464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5015" y="6460714"/>
            <a:ext cx="17270651" cy="3334443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15658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3131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46964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6262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7827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9392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10958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12524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17C7F-958A-4100-B712-F45AAB165C2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435" y="1270081"/>
            <a:ext cx="15063061" cy="2665375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921" y="4740435"/>
            <a:ext cx="8973966" cy="8876100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8526" y="4740435"/>
            <a:ext cx="8973966" cy="8876100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EFEBA-E7AB-490E-B857-C97F2D5940F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921" y="4757893"/>
            <a:ext cx="8977494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5658" indent="0">
              <a:buNone/>
              <a:defRPr sz="4400" b="1"/>
            </a:lvl2pPr>
            <a:lvl3pPr marL="2031311" indent="0">
              <a:buNone/>
              <a:defRPr sz="4000" b="1"/>
            </a:lvl3pPr>
            <a:lvl4pPr marL="3046964" indent="0">
              <a:buNone/>
              <a:defRPr sz="3600" b="1"/>
            </a:lvl4pPr>
            <a:lvl5pPr marL="4062620" indent="0">
              <a:buNone/>
              <a:defRPr sz="3600" b="1"/>
            </a:lvl5pPr>
            <a:lvl6pPr marL="5078276" indent="0">
              <a:buNone/>
              <a:defRPr sz="3600" b="1"/>
            </a:lvl6pPr>
            <a:lvl7pPr marL="6093929" indent="0">
              <a:buNone/>
              <a:defRPr sz="3600" b="1"/>
            </a:lvl7pPr>
            <a:lvl8pPr marL="7109587" indent="0">
              <a:buNone/>
              <a:defRPr sz="3600" b="1"/>
            </a:lvl8pPr>
            <a:lvl9pPr marL="8125240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921" y="6179886"/>
            <a:ext cx="8977494" cy="743664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1477" y="4757893"/>
            <a:ext cx="8981021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5658" indent="0">
              <a:buNone/>
              <a:defRPr sz="4400" b="1"/>
            </a:lvl2pPr>
            <a:lvl3pPr marL="2031311" indent="0">
              <a:buNone/>
              <a:defRPr sz="4000" b="1"/>
            </a:lvl3pPr>
            <a:lvl4pPr marL="3046964" indent="0">
              <a:buNone/>
              <a:defRPr sz="3600" b="1"/>
            </a:lvl4pPr>
            <a:lvl5pPr marL="4062620" indent="0">
              <a:buNone/>
              <a:defRPr sz="3600" b="1"/>
            </a:lvl5pPr>
            <a:lvl6pPr marL="5078276" indent="0">
              <a:buNone/>
              <a:defRPr sz="3600" b="1"/>
            </a:lvl6pPr>
            <a:lvl7pPr marL="6093929" indent="0">
              <a:buNone/>
              <a:defRPr sz="3600" b="1"/>
            </a:lvl7pPr>
            <a:lvl8pPr marL="7109587" indent="0">
              <a:buNone/>
              <a:defRPr sz="3600" b="1"/>
            </a:lvl8pPr>
            <a:lvl9pPr marL="8125240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1477" y="6179886"/>
            <a:ext cx="8981021" cy="743664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435" y="1270081"/>
            <a:ext cx="15063061" cy="2665375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15926" y="4792796"/>
            <a:ext cx="6684618" cy="258287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935" y="606905"/>
            <a:ext cx="11358557" cy="13009628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926" y="7375671"/>
            <a:ext cx="6684618" cy="6240867"/>
          </a:xfrm>
        </p:spPr>
        <p:txBody>
          <a:bodyPr/>
          <a:lstStyle>
            <a:lvl1pPr marL="0" indent="0">
              <a:buNone/>
              <a:defRPr sz="3100"/>
            </a:lvl1pPr>
            <a:lvl2pPr marL="1015658" indent="0">
              <a:buNone/>
              <a:defRPr sz="2700"/>
            </a:lvl2pPr>
            <a:lvl3pPr marL="2031311" indent="0">
              <a:buNone/>
              <a:defRPr sz="2200"/>
            </a:lvl3pPr>
            <a:lvl4pPr marL="3046964" indent="0">
              <a:buNone/>
              <a:defRPr sz="2000"/>
            </a:lvl4pPr>
            <a:lvl5pPr marL="4062620" indent="0">
              <a:buNone/>
              <a:defRPr sz="2000"/>
            </a:lvl5pPr>
            <a:lvl6pPr marL="5078276" indent="0">
              <a:buNone/>
              <a:defRPr sz="2000"/>
            </a:lvl6pPr>
            <a:lvl7pPr marL="6093929" indent="0">
              <a:buNone/>
              <a:defRPr sz="2000"/>
            </a:lvl7pPr>
            <a:lvl8pPr marL="7109587" indent="0">
              <a:buNone/>
              <a:defRPr sz="2000"/>
            </a:lvl8pPr>
            <a:lvl9pPr marL="8125240" indent="0">
              <a:buNone/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F64C1-1A40-489F-8FAD-5B6AD2E329F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240213" y="1270000"/>
            <a:ext cx="150622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3132" tIns="101568" rIns="203132" bIns="1015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  <a:endParaRPr lang="ru-RU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4740275"/>
            <a:ext cx="18286413" cy="887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3132" tIns="101568" rIns="203132" bIns="1015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14562138" y="14128750"/>
            <a:ext cx="4740275" cy="8112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DACCE"/>
                </a:solidFill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fld id="{02AD8755-A7D5-4F91-A1B9-21B15CD1F7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63" r:id="rId6"/>
    <p:sldLayoutId id="2147483664" r:id="rId7"/>
    <p:sldLayoutId id="2147483665" r:id="rId8"/>
    <p:sldLayoutId id="2147483657" r:id="rId9"/>
    <p:sldLayoutId id="2147483656" r:id="rId10"/>
    <p:sldLayoutId id="2147483655" r:id="rId11"/>
    <p:sldLayoutId id="2147483654" r:id="rId12"/>
    <p:sldLayoutId id="2147483653" r:id="rId13"/>
  </p:sldLayoutIdLst>
  <p:hf sldNum="0" hdr="0" dt="0"/>
  <p:txStyles>
    <p:titleStyle>
      <a:lvl1pPr algn="l" defTabSz="1014413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2pPr>
      <a:lvl3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3pPr>
      <a:lvl4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4pPr>
      <a:lvl5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5pPr>
      <a:lvl6pPr marL="4572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6pPr>
      <a:lvl7pPr marL="9144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7pPr>
      <a:lvl8pPr marL="13716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8pPr>
      <a:lvl9pPr marL="18288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9pPr>
    </p:titleStyle>
    <p:bodyStyle>
      <a:lvl1pPr marL="760413" indent="-760413" algn="l" defTabSz="10144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7100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marL="1649413" indent="-633413" algn="l" defTabSz="10144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6200" kern="1200">
          <a:solidFill>
            <a:srgbClr val="2C3E50"/>
          </a:solidFill>
          <a:latin typeface="Myriad Pro"/>
          <a:ea typeface="Myriad Pro" charset="0"/>
          <a:cs typeface="Myriad Pro"/>
        </a:defRPr>
      </a:lvl2pPr>
      <a:lvl3pPr marL="2538413" indent="-506413" algn="l" defTabSz="10144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300" kern="1200">
          <a:solidFill>
            <a:srgbClr val="2C3E50"/>
          </a:solidFill>
          <a:latin typeface="Myriad Pro"/>
          <a:ea typeface="Myriad Pro" charset="0"/>
          <a:cs typeface="Myriad Pro"/>
        </a:defRPr>
      </a:lvl3pPr>
      <a:lvl4pPr marL="3554413" indent="-506413" algn="l" defTabSz="10144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4pPr>
      <a:lvl5pPr marL="4570413" indent="-506413" algn="l" defTabSz="10144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5pPr>
      <a:lvl6pPr marL="5586102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601760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7413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633067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5658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1311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46964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62620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78276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93929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109587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125240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240213" y="1270000"/>
            <a:ext cx="150622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3132" tIns="101568" rIns="203132" bIns="1015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  <a:endParaRPr lang="ru-RU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4740275"/>
            <a:ext cx="18286413" cy="887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3132" tIns="101568" rIns="203132" bIns="1015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14562138" y="14128750"/>
            <a:ext cx="4740275" cy="8112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DACCE"/>
                </a:solidFill>
                <a:latin typeface="Calibri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3080271C-5784-4448-A990-B04E24E5E0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dt="0"/>
  <p:txStyles>
    <p:titleStyle>
      <a:lvl1pPr algn="l" defTabSz="1014413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2pPr>
      <a:lvl3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3pPr>
      <a:lvl4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4pPr>
      <a:lvl5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5pPr>
      <a:lvl6pPr marL="4572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6pPr>
      <a:lvl7pPr marL="9144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7pPr>
      <a:lvl8pPr marL="13716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8pPr>
      <a:lvl9pPr marL="18288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9pPr>
    </p:titleStyle>
    <p:bodyStyle>
      <a:lvl1pPr marL="760413" indent="-760413" algn="l" defTabSz="10144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7100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marL="1649413" indent="-633413" algn="l" defTabSz="10144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6200" kern="1200">
          <a:solidFill>
            <a:srgbClr val="2C3E50"/>
          </a:solidFill>
          <a:latin typeface="Myriad Pro"/>
          <a:ea typeface="Myriad Pro" charset="0"/>
          <a:cs typeface="Myriad Pro"/>
        </a:defRPr>
      </a:lvl2pPr>
      <a:lvl3pPr marL="2538413" indent="-506413" algn="l" defTabSz="10144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5300" kern="1200">
          <a:solidFill>
            <a:srgbClr val="2C3E50"/>
          </a:solidFill>
          <a:latin typeface="Myriad Pro"/>
          <a:ea typeface="Myriad Pro" charset="0"/>
          <a:cs typeface="Myriad Pro"/>
        </a:defRPr>
      </a:lvl3pPr>
      <a:lvl4pPr marL="3554413" indent="-506413" algn="l" defTabSz="10144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4pPr>
      <a:lvl5pPr marL="4570413" indent="-506413" algn="l" defTabSz="10144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5pPr>
      <a:lvl6pPr marL="5586102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601760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7413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633067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5658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1311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46964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62620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78276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93929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109587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125240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ctrTitle"/>
          </p:nvPr>
        </p:nvSpPr>
        <p:spPr>
          <a:xfrm>
            <a:off x="2505075" y="6546850"/>
            <a:ext cx="14901863" cy="73707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6000" dirty="0" smtClean="0"/>
              <a:t>ГОСУДАРСТВЕННАЯ ПОЛИТИКА В СФЕРЕ ВЫСШЕГО ОБРАЗОВАНИЯ В ЧАСТИ ПРИЕМА В ВУЗЫ</a:t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4000" dirty="0" smtClean="0"/>
              <a:t>директор Департамента государственной политики в сфере высшего образования</a:t>
            </a:r>
            <a:br>
              <a:rPr lang="ru-RU" sz="4000" dirty="0" smtClean="0"/>
            </a:br>
            <a:r>
              <a:rPr lang="ru-RU" sz="4000" dirty="0" smtClean="0"/>
              <a:t>А.Б. Соболев</a:t>
            </a:r>
            <a:br>
              <a:rPr lang="ru-RU" sz="4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6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240213" y="1270000"/>
            <a:ext cx="15062200" cy="2647950"/>
          </a:xfrm>
        </p:spPr>
        <p:txBody>
          <a:bodyPr>
            <a:normAutofit/>
          </a:bodyPr>
          <a:lstStyle/>
          <a:p>
            <a:r>
              <a:rPr lang="ru-RU" altLang="ru-RU" sz="5400" dirty="0" smtClean="0">
                <a:latin typeface="+mn-lt"/>
                <a:ea typeface="Arial" panose="020B0604020202020204" pitchFamily="34" charset="0"/>
              </a:rPr>
              <a:t>СТАТИСТИКА ПРИЕМА ПО БАКАЛАВРИАТУ </a:t>
            </a:r>
            <a:br>
              <a:rPr lang="ru-RU" altLang="ru-RU" sz="5400" dirty="0" smtClean="0">
                <a:latin typeface="+mn-lt"/>
                <a:ea typeface="Arial" panose="020B0604020202020204" pitchFamily="34" charset="0"/>
              </a:rPr>
            </a:br>
            <a:r>
              <a:rPr lang="ru-RU" altLang="ru-RU" sz="5400" dirty="0" smtClean="0">
                <a:latin typeface="+mn-lt"/>
                <a:ea typeface="Arial" panose="020B0604020202020204" pitchFamily="34" charset="0"/>
              </a:rPr>
              <a:t>И СПЕЦИАЛИТЕТУ 2014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37424" y="4762557"/>
            <a:ext cx="5764167" cy="1079500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kumimoji="0" lang="ru-RU" altLang="ru-RU" sz="4800" b="1" i="1" dirty="0" smtClean="0">
                <a:solidFill>
                  <a:schemeClr val="bg1"/>
                </a:solidFill>
                <a:latin typeface="Calibri" pitchFamily="34" charset="0"/>
              </a:rPr>
              <a:t>ГОЛОВНЫЕ ВУЗЫ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37424" y="9288920"/>
            <a:ext cx="5764167" cy="1079500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kumimoji="0" lang="ru-RU" altLang="ru-RU" sz="4800" b="1" i="1" dirty="0" smtClean="0">
                <a:solidFill>
                  <a:schemeClr val="bg1"/>
                </a:solidFill>
                <a:latin typeface="Calibri" pitchFamily="34" charset="0"/>
              </a:rPr>
              <a:t>ФИЛИАЛЫ</a:t>
            </a:r>
          </a:p>
        </p:txBody>
      </p:sp>
      <p:sp>
        <p:nvSpPr>
          <p:cNvPr id="12" name="Прямоугольник 3"/>
          <p:cNvSpPr>
            <a:spLocks noChangeArrowheads="1"/>
          </p:cNvSpPr>
          <p:nvPr/>
        </p:nvSpPr>
        <p:spPr bwMode="auto">
          <a:xfrm>
            <a:off x="7434934" y="4812943"/>
            <a:ext cx="3788930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3600" b="1" i="1" dirty="0" smtClean="0">
                <a:latin typeface="Calibri" panose="020F0502020204030204" pitchFamily="34" charset="0"/>
              </a:rPr>
              <a:t>КОЛИЧЕСТВО ЗАЧИСЛЕННЫХ</a:t>
            </a:r>
            <a:endParaRPr lang="ru-RU" altLang="ru-RU" sz="3600" b="1" i="1" dirty="0">
              <a:latin typeface="Calibri" panose="020F0502020204030204" pitchFamily="34" charset="0"/>
            </a:endParaRPr>
          </a:p>
        </p:txBody>
      </p:sp>
      <p:sp>
        <p:nvSpPr>
          <p:cNvPr id="14" name="Прямоугольник 3"/>
          <p:cNvSpPr>
            <a:spLocks noChangeArrowheads="1"/>
          </p:cNvSpPr>
          <p:nvPr/>
        </p:nvSpPr>
        <p:spPr bwMode="auto">
          <a:xfrm>
            <a:off x="15317619" y="4812943"/>
            <a:ext cx="4320311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3600" b="1" i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СРЕДНИЙ БАЛЛ ЕГЭ, ОЧНАЯ ФОРМА</a:t>
            </a:r>
            <a:endParaRPr lang="ru-RU" altLang="ru-RU" sz="3600" b="1" i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067675" y="6761841"/>
            <a:ext cx="24481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rPr>
              <a:t>345 756</a:t>
            </a:r>
            <a:endParaRPr kumimoji="0" lang="ru-RU" sz="5400" b="1" i="1" dirty="0">
              <a:solidFill>
                <a:schemeClr val="bg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853638" y="6761841"/>
            <a:ext cx="12378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rPr>
              <a:t>523</a:t>
            </a:r>
            <a:endParaRPr kumimoji="0" lang="ru-RU" sz="5400" b="1" i="1" dirty="0">
              <a:solidFill>
                <a:schemeClr val="bg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6769888" y="6761841"/>
            <a:ext cx="141577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tx2"/>
                </a:solidFill>
                <a:latin typeface="+mn-lt"/>
                <a:ea typeface="Arial" charset="0"/>
                <a:cs typeface="Arial" charset="0"/>
              </a:rPr>
              <a:t>65,0</a:t>
            </a:r>
            <a:endParaRPr kumimoji="0" lang="ru-RU" sz="5400" b="1" i="1" dirty="0">
              <a:solidFill>
                <a:schemeClr val="tx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34" name="Прямоугольник 3"/>
          <p:cNvSpPr>
            <a:spLocks noChangeArrowheads="1"/>
          </p:cNvSpPr>
          <p:nvPr/>
        </p:nvSpPr>
        <p:spPr bwMode="auto">
          <a:xfrm>
            <a:off x="11578092" y="4807396"/>
            <a:ext cx="3788930" cy="989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3600" b="1" i="1" dirty="0" smtClean="0">
                <a:latin typeface="Calibri" panose="020F0502020204030204" pitchFamily="34" charset="0"/>
              </a:rPr>
              <a:t>КОЛИЧЕСТВО ОРГАНИЗАЦИЙ</a:t>
            </a:r>
            <a:endParaRPr lang="ru-RU" altLang="ru-RU" sz="3600" b="1" i="1" dirty="0">
              <a:latin typeface="Calibri" panose="020F0502020204030204" pitchFamily="34" charset="0"/>
            </a:endParaRPr>
          </a:p>
        </p:txBody>
      </p:sp>
      <p:sp>
        <p:nvSpPr>
          <p:cNvPr id="40" name="Прямоугольник 3"/>
          <p:cNvSpPr>
            <a:spLocks noChangeArrowheads="1"/>
          </p:cNvSpPr>
          <p:nvPr/>
        </p:nvSpPr>
        <p:spPr bwMode="auto">
          <a:xfrm>
            <a:off x="1137424" y="6213957"/>
            <a:ext cx="3788930" cy="5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3600" i="1" dirty="0" smtClean="0">
                <a:solidFill>
                  <a:schemeClr val="bg2"/>
                </a:solidFill>
                <a:latin typeface="Calibri" panose="020F0502020204030204" pitchFamily="34" charset="0"/>
              </a:rPr>
              <a:t>В ТОМ ЧИСЛЕ</a:t>
            </a:r>
            <a:endParaRPr lang="ru-RU" altLang="ru-RU" sz="3600" i="1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Прямоугольник 3"/>
          <p:cNvSpPr>
            <a:spLocks noChangeArrowheads="1"/>
          </p:cNvSpPr>
          <p:nvPr/>
        </p:nvSpPr>
        <p:spPr bwMode="auto">
          <a:xfrm>
            <a:off x="2644036" y="6975796"/>
            <a:ext cx="3788930" cy="5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ru-RU" altLang="ru-RU" sz="3600" i="1" dirty="0" smtClean="0">
                <a:solidFill>
                  <a:schemeClr val="bg2"/>
                </a:solidFill>
                <a:latin typeface="Arial"/>
                <a:cs typeface="Arial"/>
              </a:rPr>
              <a:t>― </a:t>
            </a:r>
            <a:r>
              <a:rPr lang="ru-RU" altLang="ru-RU" sz="3600" i="1" dirty="0" smtClean="0">
                <a:solidFill>
                  <a:schemeClr val="bg2"/>
                </a:solidFill>
                <a:latin typeface="Calibri" panose="020F0502020204030204" pitchFamily="34" charset="0"/>
              </a:rPr>
              <a:t>БЮДЖЕТ</a:t>
            </a:r>
            <a:endParaRPr lang="ru-RU" altLang="ru-RU" sz="3600" i="1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Прямоугольник 3"/>
          <p:cNvSpPr>
            <a:spLocks noChangeArrowheads="1"/>
          </p:cNvSpPr>
          <p:nvPr/>
        </p:nvSpPr>
        <p:spPr bwMode="auto">
          <a:xfrm>
            <a:off x="2700905" y="8080361"/>
            <a:ext cx="3788930" cy="5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ru-RU" altLang="ru-RU" sz="3600" i="1" dirty="0" smtClean="0">
                <a:solidFill>
                  <a:schemeClr val="bg2"/>
                </a:solidFill>
                <a:latin typeface="Arial"/>
                <a:cs typeface="Arial"/>
              </a:rPr>
              <a:t>― </a:t>
            </a:r>
            <a:r>
              <a:rPr lang="ru-RU" altLang="ru-RU" sz="3600" i="1" dirty="0">
                <a:solidFill>
                  <a:schemeClr val="bg2"/>
                </a:solidFill>
                <a:latin typeface="Calibri" panose="020F0502020204030204" pitchFamily="34" charset="0"/>
              </a:rPr>
              <a:t>ВНЕБЮД</a:t>
            </a:r>
            <a:r>
              <a:rPr lang="ru-RU" altLang="ru-RU" sz="3600" i="1" dirty="0" smtClean="0">
                <a:solidFill>
                  <a:schemeClr val="bg2"/>
                </a:solidFill>
                <a:latin typeface="Calibri" panose="020F0502020204030204" pitchFamily="34" charset="0"/>
              </a:rPr>
              <a:t>ЖЕТ</a:t>
            </a:r>
            <a:endParaRPr lang="ru-RU" altLang="ru-RU" sz="3600" i="1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8067675" y="7869727"/>
            <a:ext cx="24481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rPr>
              <a:t>247 434</a:t>
            </a:r>
            <a:endParaRPr kumimoji="0" lang="ru-RU" sz="5400" b="1" i="1" dirty="0">
              <a:solidFill>
                <a:schemeClr val="bg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2853638" y="7869727"/>
            <a:ext cx="12378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rPr>
              <a:t>599</a:t>
            </a:r>
            <a:endParaRPr kumimoji="0" lang="ru-RU" sz="5400" b="1" i="1" dirty="0">
              <a:solidFill>
                <a:schemeClr val="bg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6769888" y="7869727"/>
            <a:ext cx="141577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tx2"/>
                </a:solidFill>
                <a:latin typeface="+mn-lt"/>
                <a:ea typeface="Arial" charset="0"/>
                <a:cs typeface="Arial" charset="0"/>
              </a:rPr>
              <a:t>58,2</a:t>
            </a:r>
            <a:endParaRPr kumimoji="0" lang="ru-RU" sz="5400" b="1" i="1" dirty="0">
              <a:solidFill>
                <a:schemeClr val="tx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8067675" y="11180337"/>
            <a:ext cx="20970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rPr>
              <a:t>32 663</a:t>
            </a:r>
            <a:endParaRPr kumimoji="0" lang="ru-RU" sz="5400" b="1" i="1" dirty="0">
              <a:solidFill>
                <a:schemeClr val="bg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2853638" y="11180337"/>
            <a:ext cx="12378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rPr>
              <a:t>432</a:t>
            </a:r>
            <a:endParaRPr kumimoji="0" lang="ru-RU" sz="5400" b="1" i="1" dirty="0">
              <a:solidFill>
                <a:schemeClr val="bg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6769888" y="11180337"/>
            <a:ext cx="141577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tx2"/>
                </a:solidFill>
                <a:latin typeface="+mn-lt"/>
                <a:ea typeface="Arial" charset="0"/>
                <a:cs typeface="Arial" charset="0"/>
              </a:rPr>
              <a:t>59,9</a:t>
            </a:r>
            <a:endParaRPr kumimoji="0" lang="ru-RU" sz="5400" b="1" i="1" dirty="0">
              <a:solidFill>
                <a:schemeClr val="tx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49" name="Прямоугольник 3"/>
          <p:cNvSpPr>
            <a:spLocks noChangeArrowheads="1"/>
          </p:cNvSpPr>
          <p:nvPr/>
        </p:nvSpPr>
        <p:spPr bwMode="auto">
          <a:xfrm>
            <a:off x="1137424" y="10728776"/>
            <a:ext cx="3788930" cy="5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3600" i="1" dirty="0" smtClean="0">
                <a:solidFill>
                  <a:schemeClr val="bg2"/>
                </a:solidFill>
                <a:latin typeface="Calibri" panose="020F0502020204030204" pitchFamily="34" charset="0"/>
              </a:rPr>
              <a:t>В ТОМ ЧИСЛЕ</a:t>
            </a:r>
            <a:endParaRPr lang="ru-RU" altLang="ru-RU" sz="3600" i="1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Прямоугольник 3"/>
          <p:cNvSpPr>
            <a:spLocks noChangeArrowheads="1"/>
          </p:cNvSpPr>
          <p:nvPr/>
        </p:nvSpPr>
        <p:spPr bwMode="auto">
          <a:xfrm>
            <a:off x="2830441" y="11483416"/>
            <a:ext cx="3788930" cy="5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ru-RU" altLang="ru-RU" sz="3600" i="1" dirty="0" smtClean="0">
                <a:solidFill>
                  <a:schemeClr val="bg2"/>
                </a:solidFill>
                <a:latin typeface="Arial"/>
                <a:cs typeface="Arial"/>
              </a:rPr>
              <a:t>― </a:t>
            </a:r>
            <a:r>
              <a:rPr lang="ru-RU" altLang="ru-RU" sz="3600" i="1" dirty="0" smtClean="0">
                <a:solidFill>
                  <a:schemeClr val="bg2"/>
                </a:solidFill>
                <a:latin typeface="Calibri" panose="020F0502020204030204" pitchFamily="34" charset="0"/>
              </a:rPr>
              <a:t>БЮДЖЕТ</a:t>
            </a:r>
            <a:endParaRPr lang="ru-RU" altLang="ru-RU" sz="3600" i="1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Прямоугольник 3"/>
          <p:cNvSpPr>
            <a:spLocks noChangeArrowheads="1"/>
          </p:cNvSpPr>
          <p:nvPr/>
        </p:nvSpPr>
        <p:spPr bwMode="auto">
          <a:xfrm>
            <a:off x="2887310" y="12565700"/>
            <a:ext cx="3788930" cy="5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ru-RU" altLang="ru-RU" sz="3600" i="1" dirty="0" smtClean="0">
                <a:solidFill>
                  <a:schemeClr val="bg2"/>
                </a:solidFill>
                <a:latin typeface="Arial"/>
                <a:cs typeface="Arial"/>
              </a:rPr>
              <a:t>― </a:t>
            </a:r>
            <a:r>
              <a:rPr lang="ru-RU" altLang="ru-RU" sz="3600" i="1" dirty="0">
                <a:solidFill>
                  <a:schemeClr val="bg2"/>
                </a:solidFill>
                <a:latin typeface="Calibri" panose="020F0502020204030204" pitchFamily="34" charset="0"/>
              </a:rPr>
              <a:t>ВНЕБЮД</a:t>
            </a:r>
            <a:r>
              <a:rPr lang="ru-RU" altLang="ru-RU" sz="3600" i="1" dirty="0" smtClean="0">
                <a:solidFill>
                  <a:schemeClr val="bg2"/>
                </a:solidFill>
                <a:latin typeface="Calibri" panose="020F0502020204030204" pitchFamily="34" charset="0"/>
              </a:rPr>
              <a:t>ЖЕТ</a:t>
            </a:r>
            <a:endParaRPr lang="ru-RU" altLang="ru-RU" sz="3600" i="1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067675" y="12288223"/>
            <a:ext cx="20970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rPr>
              <a:t>53 592</a:t>
            </a:r>
            <a:endParaRPr kumimoji="0" lang="ru-RU" sz="5400" b="1" i="1" dirty="0">
              <a:solidFill>
                <a:schemeClr val="bg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2853638" y="12288223"/>
            <a:ext cx="12378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rPr>
              <a:t>641</a:t>
            </a:r>
            <a:endParaRPr kumimoji="0" lang="ru-RU" sz="5400" b="1" i="1" dirty="0">
              <a:solidFill>
                <a:schemeClr val="bg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6769888" y="12288223"/>
            <a:ext cx="141577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ru-RU" sz="5400" b="1" i="1" dirty="0" smtClean="0">
                <a:solidFill>
                  <a:schemeClr val="tx2"/>
                </a:solidFill>
                <a:latin typeface="+mn-lt"/>
                <a:ea typeface="Arial" charset="0"/>
                <a:cs typeface="Arial" charset="0"/>
              </a:rPr>
              <a:t>54,9</a:t>
            </a:r>
            <a:endParaRPr kumimoji="0" lang="ru-RU" sz="5400" b="1" i="1" dirty="0">
              <a:solidFill>
                <a:schemeClr val="tx2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26" name="TextBox 38"/>
          <p:cNvSpPr txBox="1">
            <a:spLocks noChangeArrowheads="1"/>
          </p:cNvSpPr>
          <p:nvPr/>
        </p:nvSpPr>
        <p:spPr bwMode="auto">
          <a:xfrm>
            <a:off x="19302413" y="14085888"/>
            <a:ext cx="529114" cy="907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3" tIns="45710" rIns="91423" bIns="45710">
            <a:spAutoFit/>
          </a:bodyPr>
          <a:lstStyle>
            <a:lvl1pPr defTabSz="1012825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012825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012825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012825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012825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5300" dirty="0" smtClean="0">
                <a:latin typeface="Calibri" panose="020F0502020204030204" pitchFamily="34" charset="0"/>
                <a:ea typeface="Myriad Pro"/>
                <a:cs typeface="Myriad Pro"/>
              </a:rPr>
              <a:t>8</a:t>
            </a:r>
            <a:endParaRPr lang="ru-RU" altLang="ru-RU" sz="5300" dirty="0">
              <a:latin typeface="Calibri" panose="020F0502020204030204" pitchFamily="34" charset="0"/>
              <a:ea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2339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8878550" y="13865225"/>
            <a:ext cx="534988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400" dirty="0" smtClean="0">
                <a:latin typeface="+mn-lt"/>
                <a:cs typeface="Myriad Pro"/>
              </a:rPr>
              <a:t>4</a:t>
            </a:r>
            <a:endParaRPr lang="ru-RU" sz="5400" dirty="0">
              <a:latin typeface="+mn-lt"/>
              <a:cs typeface="Myriad Pro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2150" y="4522788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>
                <a:solidFill>
                  <a:schemeClr val="bg1"/>
                </a:solidFill>
                <a:cs typeface="Arial" charset="0"/>
              </a:rPr>
              <a:t>   СУЩЕСТВЕННЫЙ РАЗРЫВ В СРЕДНИХ БАЛЛАХ ЕГЭ ЗАЧИСЛЕННЫХ</a:t>
            </a:r>
          </a:p>
          <a:p>
            <a:pPr>
              <a:defRPr/>
            </a:pPr>
            <a:r>
              <a:rPr lang="ru-RU" sz="3600" b="1" i="1" dirty="0">
                <a:solidFill>
                  <a:schemeClr val="bg1"/>
                </a:solidFill>
                <a:cs typeface="Arial" charset="0"/>
              </a:rPr>
              <a:t>   НА «БЮДЖЕТ» И «ВНЕБЮДЖЕТ»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636750" y="4343400"/>
            <a:ext cx="5038725" cy="2160588"/>
          </a:xfrm>
          <a:prstGeom prst="roundRect">
            <a:avLst/>
          </a:prstGeom>
          <a:solidFill>
            <a:srgbClr val="C0392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92150" y="6919913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>
                <a:solidFill>
                  <a:srgbClr val="FFFFFF"/>
                </a:solidFill>
                <a:cs typeface="Arial" charset="0"/>
              </a:rPr>
              <a:t>   СРЕДНИЙ БАЛЛ ЕГЭ ЗАЧИСЛЕННЫХ НА ИНЖЕНЕРНЫЕ</a:t>
            </a:r>
          </a:p>
          <a:p>
            <a:pPr>
              <a:defRPr/>
            </a:pPr>
            <a:r>
              <a:rPr lang="ru-RU" sz="3600" b="1" i="1" dirty="0">
                <a:solidFill>
                  <a:srgbClr val="FFFFFF"/>
                </a:solidFill>
                <a:cs typeface="Arial" charset="0"/>
              </a:rPr>
              <a:t>   СПЕЦИАЛЬНОСТИ НИЖЕ СРЕДНЕГО БАЛЛА ПО РОССИИ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4636750" y="6740525"/>
            <a:ext cx="5038725" cy="2159000"/>
          </a:xfrm>
          <a:prstGeom prst="roundRect">
            <a:avLst/>
          </a:prstGeom>
          <a:solidFill>
            <a:srgbClr val="C0392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92150" y="9296400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>
                <a:solidFill>
                  <a:srgbClr val="FFFFFF"/>
                </a:solidFill>
                <a:cs typeface="Arial" charset="0"/>
              </a:rPr>
              <a:t>   ПОБЕДИТЕЛИ И ПРИЗЕРЫ ОЛИМПИАД НЕ ПОСТУПАЮТ</a:t>
            </a:r>
          </a:p>
          <a:p>
            <a:pPr>
              <a:defRPr/>
            </a:pPr>
            <a:r>
              <a:rPr lang="ru-RU" sz="3600" b="1" i="1" dirty="0">
                <a:solidFill>
                  <a:srgbClr val="FFFFFF"/>
                </a:solidFill>
                <a:cs typeface="Arial" charset="0"/>
              </a:rPr>
              <a:t>   В РЕГИОНАЛЬНЫЕ ВУЗЫ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636750" y="9115425"/>
            <a:ext cx="5038725" cy="2160588"/>
          </a:xfrm>
          <a:prstGeom prst="roundRect">
            <a:avLst/>
          </a:prstGeom>
          <a:solidFill>
            <a:srgbClr val="C0392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92150" y="11691938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>
                <a:solidFill>
                  <a:srgbClr val="FFFFFF"/>
                </a:solidFill>
                <a:cs typeface="Arial" charset="0"/>
              </a:rPr>
              <a:t>   СОКРАЩЕНИЕ ДОЛИ ЦЕЛЕВОГО ПРИЕМА В БЮДЖЕТНОМ ПРИЕМЕ</a:t>
            </a:r>
          </a:p>
          <a:p>
            <a:pPr>
              <a:defRPr/>
            </a:pPr>
            <a:r>
              <a:rPr lang="ru-RU" sz="3600" b="1" i="1" dirty="0">
                <a:solidFill>
                  <a:srgbClr val="FFFFFF"/>
                </a:solidFill>
                <a:cs typeface="Arial" charset="0"/>
              </a:rPr>
              <a:t>   ОТНОСИТЕЛЬНО 2013 ГОДА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4636750" y="11512550"/>
            <a:ext cx="5038725" cy="2160588"/>
          </a:xfrm>
          <a:prstGeom prst="roundRect">
            <a:avLst/>
          </a:prstGeom>
          <a:solidFill>
            <a:srgbClr val="C0392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491" name="Прямоугольник 21"/>
          <p:cNvSpPr>
            <a:spLocks noChangeArrowheads="1"/>
          </p:cNvSpPr>
          <p:nvPr/>
        </p:nvSpPr>
        <p:spPr bwMode="auto">
          <a:xfrm>
            <a:off x="14636750" y="4991100"/>
            <a:ext cx="503872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4800" b="1" i="1" dirty="0">
                <a:solidFill>
                  <a:schemeClr val="bg1"/>
                </a:solidFill>
                <a:latin typeface="Calibri" pitchFamily="34" charset="0"/>
              </a:rPr>
              <a:t>6 </a:t>
            </a:r>
            <a:r>
              <a:rPr lang="ru-RU" sz="4800" b="1" i="1" dirty="0" smtClean="0">
                <a:solidFill>
                  <a:schemeClr val="bg1"/>
                </a:solidFill>
                <a:latin typeface="Calibri" pitchFamily="34" charset="0"/>
              </a:rPr>
              <a:t>- </a:t>
            </a:r>
            <a:r>
              <a:rPr lang="ru-RU" sz="4800" b="1" i="1" dirty="0">
                <a:solidFill>
                  <a:schemeClr val="bg1"/>
                </a:solidFill>
                <a:latin typeface="Calibri" pitchFamily="34" charset="0"/>
              </a:rPr>
              <a:t>19 баллов</a:t>
            </a:r>
          </a:p>
        </p:txBody>
      </p:sp>
      <p:sp>
        <p:nvSpPr>
          <p:cNvPr id="20492" name="Прямоугольник 21"/>
          <p:cNvSpPr>
            <a:spLocks noChangeArrowheads="1"/>
          </p:cNvSpPr>
          <p:nvPr/>
        </p:nvSpPr>
        <p:spPr bwMode="auto">
          <a:xfrm>
            <a:off x="14636750" y="7486650"/>
            <a:ext cx="503872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 i="1" dirty="0">
                <a:solidFill>
                  <a:schemeClr val="bg1"/>
                </a:solidFill>
                <a:latin typeface="Calibri" pitchFamily="34" charset="0"/>
              </a:rPr>
              <a:t>59,7 / 64,3</a:t>
            </a:r>
          </a:p>
        </p:txBody>
      </p:sp>
      <p:sp>
        <p:nvSpPr>
          <p:cNvPr id="20493" name="Прямоугольник 21"/>
          <p:cNvSpPr>
            <a:spLocks noChangeArrowheads="1"/>
          </p:cNvSpPr>
          <p:nvPr/>
        </p:nvSpPr>
        <p:spPr bwMode="auto">
          <a:xfrm>
            <a:off x="14636750" y="9767888"/>
            <a:ext cx="50387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 i="1" dirty="0">
                <a:solidFill>
                  <a:schemeClr val="bg1"/>
                </a:solidFill>
                <a:latin typeface="Calibri" pitchFamily="34" charset="0"/>
              </a:rPr>
              <a:t>19,5 %</a:t>
            </a:r>
          </a:p>
        </p:txBody>
      </p:sp>
      <p:sp>
        <p:nvSpPr>
          <p:cNvPr id="20494" name="Прямоугольник 21"/>
          <p:cNvSpPr>
            <a:spLocks noChangeArrowheads="1"/>
          </p:cNvSpPr>
          <p:nvPr/>
        </p:nvSpPr>
        <p:spPr bwMode="auto">
          <a:xfrm>
            <a:off x="14636750" y="12196763"/>
            <a:ext cx="50387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 i="1" dirty="0">
                <a:solidFill>
                  <a:schemeClr val="bg1"/>
                </a:solidFill>
                <a:latin typeface="Calibri" pitchFamily="34" charset="0"/>
              </a:rPr>
              <a:t>на 3,5 %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94861" y="2096015"/>
            <a:ext cx="140131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>
                <a:solidFill>
                  <a:schemeClr val="bg2"/>
                </a:solidFill>
                <a:latin typeface="Calibri" pitchFamily="34" charset="0"/>
              </a:rPr>
              <a:t>РЕЗУЛЬТАТЫ ПРИЁМА 2014 ГОДА</a:t>
            </a:r>
            <a:endParaRPr lang="ru-RU" sz="6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с одним вырезанным углом 7"/>
          <p:cNvSpPr/>
          <p:nvPr/>
        </p:nvSpPr>
        <p:spPr>
          <a:xfrm>
            <a:off x="2684463" y="6321425"/>
            <a:ext cx="4089400" cy="1439863"/>
          </a:xfrm>
          <a:prstGeom prst="snip1Rect">
            <a:avLst/>
          </a:prstGeom>
          <a:solidFill>
            <a:srgbClr val="C0392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>
                <a:solidFill>
                  <a:srgbClr val="FFFFFF"/>
                </a:solidFill>
                <a:latin typeface="Myriad Pro"/>
                <a:cs typeface="Arial" charset="0"/>
              </a:rPr>
              <a:t>Целевой прием</a:t>
            </a:r>
            <a:br>
              <a:rPr lang="ru-RU" sz="3200">
                <a:solidFill>
                  <a:srgbClr val="FFFFFF"/>
                </a:solidFill>
                <a:latin typeface="Myriad Pro"/>
                <a:cs typeface="Arial" charset="0"/>
              </a:rPr>
            </a:br>
            <a:r>
              <a:rPr lang="ru-RU" sz="3200">
                <a:solidFill>
                  <a:srgbClr val="FFFFFF"/>
                </a:solidFill>
                <a:latin typeface="Myriad Pro"/>
                <a:cs typeface="Arial" charset="0"/>
              </a:rPr>
              <a:t>(план)</a:t>
            </a:r>
          </a:p>
        </p:txBody>
      </p:sp>
      <p:sp>
        <p:nvSpPr>
          <p:cNvPr id="19458" name="Название 1"/>
          <p:cNvSpPr txBox="1">
            <a:spLocks/>
          </p:cNvSpPr>
          <p:nvPr/>
        </p:nvSpPr>
        <p:spPr bwMode="auto">
          <a:xfrm>
            <a:off x="4240213" y="782638"/>
            <a:ext cx="15533687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5400" b="1">
                <a:solidFill>
                  <a:srgbClr val="2C3E50"/>
                </a:solidFill>
                <a:latin typeface="Myriad Pro"/>
                <a:ea typeface="Arial" charset="0"/>
                <a:cs typeface="Myriad Pro"/>
              </a:rPr>
              <a:t>ЦЕЛЕВОЙ ПРИЕМ В 2014 ГОДУ: ПЕДАГОГИКА И МЕДИЦИНА</a:t>
            </a:r>
          </a:p>
        </p:txBody>
      </p:sp>
      <p:grpSp>
        <p:nvGrpSpPr>
          <p:cNvPr id="19459" name="Group 29"/>
          <p:cNvGrpSpPr>
            <a:grpSpLocks/>
          </p:cNvGrpSpPr>
          <p:nvPr/>
        </p:nvGrpSpPr>
        <p:grpSpPr bwMode="auto">
          <a:xfrm>
            <a:off x="2659063" y="3019425"/>
            <a:ext cx="14463712" cy="11687175"/>
            <a:chOff x="2815" y="1902"/>
            <a:chExt cx="7971" cy="7362"/>
          </a:xfrm>
        </p:grpSpPr>
        <p:sp>
          <p:nvSpPr>
            <p:cNvPr id="19460" name="Содержимое 2"/>
            <p:cNvSpPr txBox="1">
              <a:spLocks/>
            </p:cNvSpPr>
            <p:nvPr/>
          </p:nvSpPr>
          <p:spPr bwMode="auto">
            <a:xfrm>
              <a:off x="5693" y="3091"/>
              <a:ext cx="1581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55 279</a:t>
              </a:r>
            </a:p>
          </p:txBody>
        </p:sp>
        <p:sp>
          <p:nvSpPr>
            <p:cNvPr id="19461" name="Содержимое 2"/>
            <p:cNvSpPr txBox="1">
              <a:spLocks/>
            </p:cNvSpPr>
            <p:nvPr/>
          </p:nvSpPr>
          <p:spPr bwMode="auto">
            <a:xfrm>
              <a:off x="5693" y="4155"/>
              <a:ext cx="1536" cy="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7 304</a:t>
              </a:r>
            </a:p>
          </p:txBody>
        </p:sp>
        <p:sp>
          <p:nvSpPr>
            <p:cNvPr id="19462" name="Содержимое 2"/>
            <p:cNvSpPr txBox="1">
              <a:spLocks/>
            </p:cNvSpPr>
            <p:nvPr/>
          </p:nvSpPr>
          <p:spPr bwMode="auto">
            <a:xfrm>
              <a:off x="5721" y="6362"/>
              <a:ext cx="1537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4 588</a:t>
              </a:r>
            </a:p>
          </p:txBody>
        </p:sp>
        <p:sp>
          <p:nvSpPr>
            <p:cNvPr id="19463" name="Содержимое 2"/>
            <p:cNvSpPr txBox="1">
              <a:spLocks/>
            </p:cNvSpPr>
            <p:nvPr/>
          </p:nvSpPr>
          <p:spPr bwMode="auto">
            <a:xfrm>
              <a:off x="5721" y="7391"/>
              <a:ext cx="1537" cy="6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62,8</a:t>
              </a:r>
            </a:p>
          </p:txBody>
        </p:sp>
        <p:sp>
          <p:nvSpPr>
            <p:cNvPr id="7" name="Прямоугольник с одним вырезанным углом 6"/>
            <p:cNvSpPr/>
            <p:nvPr/>
          </p:nvSpPr>
          <p:spPr>
            <a:xfrm>
              <a:off x="2825" y="2893"/>
              <a:ext cx="2269" cy="907"/>
            </a:xfrm>
            <a:prstGeom prst="snip1Rect">
              <a:avLst/>
            </a:prstGeom>
            <a:solidFill>
              <a:srgbClr val="C0392B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>
                  <a:solidFill>
                    <a:srgbClr val="FFFFFF"/>
                  </a:solidFill>
                  <a:latin typeface="Myriad Pro"/>
                  <a:cs typeface="Arial" charset="0"/>
                </a:rPr>
                <a:t>КЦП</a:t>
              </a:r>
            </a:p>
          </p:txBody>
        </p:sp>
        <p:sp>
          <p:nvSpPr>
            <p:cNvPr id="9" name="Прямоугольник с одним вырезанным углом 8"/>
            <p:cNvSpPr/>
            <p:nvPr/>
          </p:nvSpPr>
          <p:spPr>
            <a:xfrm>
              <a:off x="2825" y="6150"/>
              <a:ext cx="2269" cy="907"/>
            </a:xfrm>
            <a:prstGeom prst="snip1Rect">
              <a:avLst/>
            </a:prstGeom>
            <a:solidFill>
              <a:srgbClr val="C0392B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>
                  <a:solidFill>
                    <a:srgbClr val="FFFFFF"/>
                  </a:solidFill>
                  <a:latin typeface="Myriad Pro"/>
                  <a:cs typeface="Arial" charset="0"/>
                </a:rPr>
                <a:t>Целевой прием (факт)</a:t>
              </a:r>
            </a:p>
          </p:txBody>
        </p:sp>
        <p:sp>
          <p:nvSpPr>
            <p:cNvPr id="10" name="Прямоугольник с одним вырезанным углом 9"/>
            <p:cNvSpPr/>
            <p:nvPr/>
          </p:nvSpPr>
          <p:spPr>
            <a:xfrm>
              <a:off x="2825" y="7252"/>
              <a:ext cx="2269" cy="908"/>
            </a:xfrm>
            <a:prstGeom prst="snip1Rect">
              <a:avLst/>
            </a:prstGeom>
            <a:solidFill>
              <a:srgbClr val="C0392B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>
                  <a:solidFill>
                    <a:srgbClr val="FFFFFF"/>
                  </a:solidFill>
                  <a:latin typeface="Myriad Pro"/>
                  <a:cs typeface="Arial" charset="0"/>
                </a:rPr>
                <a:t>% Выполнения целевого приема</a:t>
              </a:r>
            </a:p>
          </p:txBody>
        </p:sp>
        <p:sp>
          <p:nvSpPr>
            <p:cNvPr id="19467" name="Содержимое 2"/>
            <p:cNvSpPr txBox="1">
              <a:spLocks/>
            </p:cNvSpPr>
            <p:nvPr/>
          </p:nvSpPr>
          <p:spPr bwMode="auto">
            <a:xfrm>
              <a:off x="5693" y="5235"/>
              <a:ext cx="153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13,2</a:t>
              </a:r>
            </a:p>
          </p:txBody>
        </p:sp>
        <p:sp>
          <p:nvSpPr>
            <p:cNvPr id="12" name="Прямоугольник с одним вырезанным углом 11"/>
            <p:cNvSpPr/>
            <p:nvPr/>
          </p:nvSpPr>
          <p:spPr>
            <a:xfrm>
              <a:off x="2825" y="5063"/>
              <a:ext cx="2269" cy="907"/>
            </a:xfrm>
            <a:prstGeom prst="snip1Rect">
              <a:avLst/>
            </a:prstGeom>
            <a:solidFill>
              <a:srgbClr val="00B05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>
                  <a:solidFill>
                    <a:srgbClr val="FFFFFF"/>
                  </a:solidFill>
                  <a:latin typeface="Myriad Pro"/>
                  <a:cs typeface="Arial" charset="0"/>
                </a:rPr>
                <a:t>Квоты целевого приема, %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8037" y="1902"/>
              <a:ext cx="2268" cy="680"/>
            </a:xfrm>
            <a:prstGeom prst="roundRect">
              <a:avLst/>
            </a:prstGeom>
            <a:solidFill>
              <a:srgbClr val="2980B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ru-RU" sz="3200" dirty="0">
                  <a:solidFill>
                    <a:srgbClr val="FFFFFF"/>
                  </a:solidFill>
                  <a:latin typeface="Myriad Pro"/>
                  <a:cs typeface="Arial" charset="0"/>
                </a:rPr>
                <a:t>МЕДИЦИНА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573" y="1902"/>
              <a:ext cx="2075" cy="680"/>
            </a:xfrm>
            <a:prstGeom prst="roundRect">
              <a:avLst/>
            </a:prstGeom>
            <a:solidFill>
              <a:srgbClr val="2980B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Bef>
                  <a:spcPct val="20000"/>
                </a:spcBef>
                <a:defRPr/>
              </a:pPr>
              <a:r>
                <a:rPr lang="ru-RU" sz="3200" dirty="0">
                  <a:solidFill>
                    <a:srgbClr val="FFFFFF"/>
                  </a:solidFill>
                  <a:latin typeface="Myriad Pro"/>
                  <a:cs typeface="Arial" charset="0"/>
                </a:rPr>
                <a:t>ПЕДАГОГИКА</a:t>
              </a:r>
            </a:p>
          </p:txBody>
        </p:sp>
        <p:sp>
          <p:nvSpPr>
            <p:cNvPr id="19471" name="Line 13"/>
            <p:cNvSpPr>
              <a:spLocks noChangeShapeType="1"/>
            </p:cNvSpPr>
            <p:nvPr/>
          </p:nvSpPr>
          <p:spPr bwMode="gray">
            <a:xfrm rot="5400000" flipV="1">
              <a:off x="8056" y="1254"/>
              <a:ext cx="1" cy="5458"/>
            </a:xfrm>
            <a:prstGeom prst="line">
              <a:avLst/>
            </a:prstGeom>
            <a:noFill/>
            <a:ln w="76200" cap="rnd">
              <a:solidFill>
                <a:srgbClr val="5F5F5F"/>
              </a:solidFill>
              <a:prstDash val="sysDot"/>
              <a:round/>
              <a:headEnd/>
              <a:tailEnd/>
            </a:ln>
          </p:spPr>
          <p:txBody>
            <a:bodyPr wrap="none" lIns="91405" tIns="45702" rIns="91405" bIns="45702" anchor="ctr"/>
            <a:lstStyle/>
            <a:p>
              <a:endParaRPr lang="ru-RU"/>
            </a:p>
          </p:txBody>
        </p:sp>
        <p:sp>
          <p:nvSpPr>
            <p:cNvPr id="19472" name="Line 13"/>
            <p:cNvSpPr>
              <a:spLocks noChangeShapeType="1"/>
            </p:cNvSpPr>
            <p:nvPr/>
          </p:nvSpPr>
          <p:spPr bwMode="gray">
            <a:xfrm rot="5400000" flipV="1">
              <a:off x="8056" y="2161"/>
              <a:ext cx="1" cy="5458"/>
            </a:xfrm>
            <a:prstGeom prst="line">
              <a:avLst/>
            </a:prstGeom>
            <a:noFill/>
            <a:ln w="76200" cap="rnd">
              <a:solidFill>
                <a:srgbClr val="5F5F5F"/>
              </a:solidFill>
              <a:prstDash val="sysDot"/>
              <a:round/>
              <a:headEnd/>
              <a:tailEnd/>
            </a:ln>
          </p:spPr>
          <p:txBody>
            <a:bodyPr wrap="none" lIns="91405" tIns="45702" rIns="91405" bIns="45702" anchor="ctr"/>
            <a:lstStyle/>
            <a:p>
              <a:endParaRPr lang="ru-RU"/>
            </a:p>
          </p:txBody>
        </p:sp>
        <p:sp>
          <p:nvSpPr>
            <p:cNvPr id="19473" name="Line 13"/>
            <p:cNvSpPr>
              <a:spLocks noChangeShapeType="1"/>
            </p:cNvSpPr>
            <p:nvPr/>
          </p:nvSpPr>
          <p:spPr bwMode="gray">
            <a:xfrm rot="5400000" flipV="1">
              <a:off x="8057" y="3241"/>
              <a:ext cx="0" cy="5458"/>
            </a:xfrm>
            <a:prstGeom prst="line">
              <a:avLst/>
            </a:prstGeom>
            <a:noFill/>
            <a:ln w="76200" cap="rnd">
              <a:solidFill>
                <a:srgbClr val="5F5F5F"/>
              </a:solidFill>
              <a:prstDash val="sysDot"/>
              <a:round/>
              <a:headEnd/>
              <a:tailEnd/>
            </a:ln>
          </p:spPr>
          <p:txBody>
            <a:bodyPr wrap="none" lIns="91405" tIns="45702" rIns="91405" bIns="45702" anchor="ctr"/>
            <a:lstStyle/>
            <a:p>
              <a:endParaRPr lang="ru-RU"/>
            </a:p>
          </p:txBody>
        </p:sp>
        <p:sp>
          <p:nvSpPr>
            <p:cNvPr id="19474" name="Line 13"/>
            <p:cNvSpPr>
              <a:spLocks noChangeShapeType="1"/>
            </p:cNvSpPr>
            <p:nvPr/>
          </p:nvSpPr>
          <p:spPr bwMode="gray">
            <a:xfrm rot="5400000" flipH="1" flipV="1">
              <a:off x="8057" y="4328"/>
              <a:ext cx="0" cy="5458"/>
            </a:xfrm>
            <a:prstGeom prst="line">
              <a:avLst/>
            </a:prstGeom>
            <a:noFill/>
            <a:ln w="76200" cap="rnd">
              <a:solidFill>
                <a:srgbClr val="5F5F5F"/>
              </a:solidFill>
              <a:prstDash val="sysDot"/>
              <a:round/>
              <a:headEnd/>
              <a:tailEnd/>
            </a:ln>
          </p:spPr>
          <p:txBody>
            <a:bodyPr wrap="none" lIns="91405" tIns="45702" rIns="91405" bIns="45702" anchor="ctr"/>
            <a:lstStyle/>
            <a:p>
              <a:endParaRPr lang="ru-RU"/>
            </a:p>
          </p:txBody>
        </p:sp>
        <p:sp>
          <p:nvSpPr>
            <p:cNvPr id="19475" name="Line 13"/>
            <p:cNvSpPr>
              <a:spLocks noChangeShapeType="1"/>
            </p:cNvSpPr>
            <p:nvPr/>
          </p:nvSpPr>
          <p:spPr bwMode="gray">
            <a:xfrm rot="5400000" flipV="1">
              <a:off x="8056" y="5431"/>
              <a:ext cx="1" cy="5458"/>
            </a:xfrm>
            <a:prstGeom prst="line">
              <a:avLst/>
            </a:prstGeom>
            <a:noFill/>
            <a:ln w="76200" cap="rnd">
              <a:solidFill>
                <a:srgbClr val="5F5F5F"/>
              </a:solidFill>
              <a:prstDash val="sysDot"/>
              <a:round/>
              <a:headEnd/>
              <a:tailEnd/>
            </a:ln>
          </p:spPr>
          <p:txBody>
            <a:bodyPr wrap="none" lIns="91405" tIns="45702" rIns="91405" bIns="45702" anchor="ctr"/>
            <a:lstStyle/>
            <a:p>
              <a:endParaRPr lang="ru-RU"/>
            </a:p>
          </p:txBody>
        </p:sp>
        <p:sp>
          <p:nvSpPr>
            <p:cNvPr id="19476" name="Содержимое 2"/>
            <p:cNvSpPr txBox="1">
              <a:spLocks/>
            </p:cNvSpPr>
            <p:nvPr/>
          </p:nvSpPr>
          <p:spPr bwMode="auto">
            <a:xfrm>
              <a:off x="8357" y="3091"/>
              <a:ext cx="1581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24 070</a:t>
              </a:r>
            </a:p>
          </p:txBody>
        </p:sp>
        <p:sp>
          <p:nvSpPr>
            <p:cNvPr id="19477" name="Содержимое 2"/>
            <p:cNvSpPr txBox="1">
              <a:spLocks/>
            </p:cNvSpPr>
            <p:nvPr/>
          </p:nvSpPr>
          <p:spPr bwMode="auto">
            <a:xfrm>
              <a:off x="8357" y="4155"/>
              <a:ext cx="1536" cy="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11 828</a:t>
              </a:r>
            </a:p>
          </p:txBody>
        </p:sp>
        <p:sp>
          <p:nvSpPr>
            <p:cNvPr id="19478" name="Содержимое 2"/>
            <p:cNvSpPr txBox="1">
              <a:spLocks/>
            </p:cNvSpPr>
            <p:nvPr/>
          </p:nvSpPr>
          <p:spPr bwMode="auto">
            <a:xfrm>
              <a:off x="8385" y="6362"/>
              <a:ext cx="1537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10 551</a:t>
              </a:r>
            </a:p>
          </p:txBody>
        </p:sp>
        <p:sp>
          <p:nvSpPr>
            <p:cNvPr id="19479" name="Содержимое 2"/>
            <p:cNvSpPr txBox="1">
              <a:spLocks/>
            </p:cNvSpPr>
            <p:nvPr/>
          </p:nvSpPr>
          <p:spPr bwMode="auto">
            <a:xfrm>
              <a:off x="8385" y="7391"/>
              <a:ext cx="1537" cy="6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89,2</a:t>
              </a:r>
            </a:p>
          </p:txBody>
        </p:sp>
        <p:sp>
          <p:nvSpPr>
            <p:cNvPr id="19480" name="Содержимое 2"/>
            <p:cNvSpPr txBox="1">
              <a:spLocks/>
            </p:cNvSpPr>
            <p:nvPr/>
          </p:nvSpPr>
          <p:spPr bwMode="auto">
            <a:xfrm>
              <a:off x="8357" y="5235"/>
              <a:ext cx="153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>
                  <a:solidFill>
                    <a:srgbClr val="2C3E50"/>
                  </a:solidFill>
                  <a:latin typeface="Myriad Pro"/>
                </a:rPr>
                <a:t>49,1</a:t>
              </a:r>
            </a:p>
          </p:txBody>
        </p:sp>
        <p:sp>
          <p:nvSpPr>
            <p:cNvPr id="19481" name="Содержимое 2"/>
            <p:cNvSpPr txBox="1">
              <a:spLocks/>
            </p:cNvSpPr>
            <p:nvPr/>
          </p:nvSpPr>
          <p:spPr bwMode="auto">
            <a:xfrm>
              <a:off x="5711" y="8496"/>
              <a:ext cx="1537" cy="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 dirty="0" smtClean="0">
                  <a:solidFill>
                    <a:srgbClr val="2C3E50"/>
                  </a:solidFill>
                  <a:latin typeface="Myriad Pro"/>
                </a:rPr>
                <a:t>55,7</a:t>
              </a:r>
            </a:p>
          </p:txBody>
        </p:sp>
        <p:sp>
          <p:nvSpPr>
            <p:cNvPr id="28" name="Прямоугольник с одним вырезанным углом 27"/>
            <p:cNvSpPr/>
            <p:nvPr/>
          </p:nvSpPr>
          <p:spPr>
            <a:xfrm>
              <a:off x="2815" y="8356"/>
              <a:ext cx="2268" cy="908"/>
            </a:xfrm>
            <a:prstGeom prst="snip1Rect">
              <a:avLst/>
            </a:prstGeom>
            <a:solidFill>
              <a:srgbClr val="C0392B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dirty="0" smtClean="0">
                  <a:solidFill>
                    <a:srgbClr val="FFFFFF"/>
                  </a:solidFill>
                  <a:latin typeface="Myriad Pro"/>
                  <a:cs typeface="Arial" charset="0"/>
                </a:rPr>
                <a:t>Баллы ЕГЭ </a:t>
              </a:r>
              <a:r>
                <a:rPr lang="ru-RU" sz="3200" dirty="0" err="1" smtClean="0">
                  <a:solidFill>
                    <a:srgbClr val="FFFFFF"/>
                  </a:solidFill>
                  <a:latin typeface="Myriad Pro"/>
                  <a:cs typeface="Arial" charset="0"/>
                </a:rPr>
                <a:t>целевиков</a:t>
              </a:r>
              <a:endParaRPr lang="ru-RU" sz="3200" dirty="0">
                <a:solidFill>
                  <a:srgbClr val="FFFFFF"/>
                </a:solidFill>
                <a:latin typeface="Myriad Pro"/>
                <a:cs typeface="Arial" charset="0"/>
              </a:endParaRPr>
            </a:p>
          </p:txBody>
        </p:sp>
        <p:sp>
          <p:nvSpPr>
            <p:cNvPr id="19483" name="Line 13"/>
            <p:cNvSpPr>
              <a:spLocks noChangeShapeType="1"/>
            </p:cNvSpPr>
            <p:nvPr/>
          </p:nvSpPr>
          <p:spPr bwMode="gray">
            <a:xfrm rot="5400000" flipV="1">
              <a:off x="8052" y="6530"/>
              <a:ext cx="0" cy="5468"/>
            </a:xfrm>
            <a:prstGeom prst="line">
              <a:avLst/>
            </a:prstGeom>
            <a:noFill/>
            <a:ln w="76200" cap="rnd">
              <a:solidFill>
                <a:srgbClr val="5F5F5F"/>
              </a:solidFill>
              <a:prstDash val="sysDot"/>
              <a:round/>
              <a:headEnd/>
              <a:tailEnd/>
            </a:ln>
          </p:spPr>
          <p:txBody>
            <a:bodyPr wrap="none" lIns="91405" tIns="45702" rIns="91405" bIns="45702" anchor="ctr"/>
            <a:lstStyle/>
            <a:p>
              <a:endParaRPr lang="ru-RU"/>
            </a:p>
          </p:txBody>
        </p:sp>
        <p:sp>
          <p:nvSpPr>
            <p:cNvPr id="19484" name="Содержимое 2"/>
            <p:cNvSpPr txBox="1">
              <a:spLocks/>
            </p:cNvSpPr>
            <p:nvPr/>
          </p:nvSpPr>
          <p:spPr bwMode="auto">
            <a:xfrm>
              <a:off x="8375" y="8496"/>
              <a:ext cx="1537" cy="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03132" tIns="101568" rIns="203132" bIns="101568"/>
            <a:lstStyle/>
            <a:p>
              <a:pPr algn="ctr">
                <a:spcBef>
                  <a:spcPct val="20000"/>
                </a:spcBef>
              </a:pPr>
              <a:r>
                <a:rPr lang="ru-RU" sz="5000" b="1" smtClean="0">
                  <a:solidFill>
                    <a:srgbClr val="2C3E50"/>
                  </a:solidFill>
                  <a:latin typeface="Myriad Pro"/>
                </a:rPr>
                <a:t>70,8</a:t>
              </a:r>
              <a:endParaRPr lang="ru-RU" sz="5000" b="1">
                <a:solidFill>
                  <a:srgbClr val="2C3E50"/>
                </a:solidFill>
                <a:latin typeface="Myriad Pro"/>
              </a:endParaRPr>
            </a:p>
          </p:txBody>
        </p:sp>
      </p:grpSp>
      <p:sp>
        <p:nvSpPr>
          <p:cNvPr id="31" name="Oval 43"/>
          <p:cNvSpPr>
            <a:spLocks noChangeArrowheads="1"/>
          </p:cNvSpPr>
          <p:nvPr/>
        </p:nvSpPr>
        <p:spPr bwMode="auto">
          <a:xfrm>
            <a:off x="12715253" y="8006488"/>
            <a:ext cx="2163763" cy="1385887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Oval 43"/>
          <p:cNvSpPr>
            <a:spLocks noChangeArrowheads="1"/>
          </p:cNvSpPr>
          <p:nvPr/>
        </p:nvSpPr>
        <p:spPr bwMode="auto">
          <a:xfrm>
            <a:off x="8382620" y="8037513"/>
            <a:ext cx="2285830" cy="1161256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71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240213" y="1270000"/>
            <a:ext cx="15062200" cy="2647950"/>
          </a:xfrm>
        </p:spPr>
        <p:txBody>
          <a:bodyPr/>
          <a:lstStyle/>
          <a:p>
            <a:pPr>
              <a:defRPr/>
            </a:pPr>
            <a:r>
              <a:rPr lang="ru-RU" altLang="ru-RU" sz="5400" dirty="0" smtClean="0">
                <a:latin typeface="+mn-lt"/>
                <a:ea typeface="Arial" panose="020B0604020202020204" pitchFamily="34" charset="0"/>
              </a:rPr>
              <a:t>ИЗМЕНЕНИЕ ОБЪЕМА КЦП ПО УРОВНЯМ ОБРАЗОВАНИЯ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645275" y="6616700"/>
            <a:ext cx="5040313" cy="1079500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kumimoji="0" lang="ru-RU" altLang="ru-RU" sz="6600" b="1" i="1" dirty="0" smtClean="0">
                <a:solidFill>
                  <a:schemeClr val="bg1"/>
                </a:solidFill>
                <a:latin typeface="Calibri" pitchFamily="34" charset="0"/>
              </a:rPr>
              <a:t>328,8 </a:t>
            </a:r>
            <a:r>
              <a:rPr kumimoji="0" lang="ru-RU" altLang="ru-RU" sz="3600" b="1" i="1" dirty="0" smtClean="0">
                <a:solidFill>
                  <a:schemeClr val="bg1"/>
                </a:solidFill>
                <a:latin typeface="Calibri" pitchFamily="34" charset="0"/>
              </a:rPr>
              <a:t>ТЫС.</a:t>
            </a:r>
          </a:p>
        </p:txBody>
      </p:sp>
      <p:sp>
        <p:nvSpPr>
          <p:cNvPr id="7172" name="Прямоугольник 3"/>
          <p:cNvSpPr>
            <a:spLocks noChangeArrowheads="1"/>
          </p:cNvSpPr>
          <p:nvPr/>
        </p:nvSpPr>
        <p:spPr bwMode="auto">
          <a:xfrm>
            <a:off x="6645275" y="4510088"/>
            <a:ext cx="5040313" cy="111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8000" b="1" i="1">
                <a:latin typeface="Calibri" pitchFamily="34" charset="0"/>
              </a:rPr>
              <a:t>2014</a:t>
            </a:r>
          </a:p>
        </p:txBody>
      </p:sp>
      <p:sp>
        <p:nvSpPr>
          <p:cNvPr id="7173" name="Прямоугольник 3"/>
          <p:cNvSpPr>
            <a:spLocks noChangeArrowheads="1"/>
          </p:cNvSpPr>
          <p:nvPr/>
        </p:nvSpPr>
        <p:spPr bwMode="auto">
          <a:xfrm>
            <a:off x="14362113" y="4510088"/>
            <a:ext cx="5040312" cy="111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8000" b="1" i="1">
                <a:solidFill>
                  <a:schemeClr val="tx2"/>
                </a:solidFill>
                <a:latin typeface="Calibri" pitchFamily="34" charset="0"/>
              </a:rPr>
              <a:t>2015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362113" y="6616700"/>
            <a:ext cx="5040312" cy="1079500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kumimoji="0" lang="ru-RU" altLang="ru-RU" sz="6600" b="1" i="1" dirty="0" smtClean="0">
                <a:solidFill>
                  <a:schemeClr val="bg1"/>
                </a:solidFill>
                <a:latin typeface="Calibri" pitchFamily="34" charset="0"/>
              </a:rPr>
              <a:t>331,8</a:t>
            </a:r>
            <a:r>
              <a:rPr kumimoji="0" lang="ru-RU" altLang="ru-RU" sz="54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0" lang="ru-RU" altLang="ru-RU" sz="3600" b="1" i="1" dirty="0" smtClean="0">
                <a:solidFill>
                  <a:schemeClr val="bg1"/>
                </a:solidFill>
                <a:latin typeface="Calibri" pitchFamily="34" charset="0"/>
              </a:rPr>
              <a:t>ТЫС.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645275" y="9310688"/>
            <a:ext cx="5040313" cy="1079500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kumimoji="0" lang="ru-RU" altLang="ru-RU" sz="6600" b="1" i="1" dirty="0" smtClean="0">
                <a:solidFill>
                  <a:schemeClr val="bg1"/>
                </a:solidFill>
                <a:latin typeface="Calibri" pitchFamily="34" charset="0"/>
              </a:rPr>
              <a:t>69,6</a:t>
            </a:r>
            <a:r>
              <a:rPr kumimoji="0" lang="ru-RU" altLang="ru-RU" sz="54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0" lang="ru-RU" altLang="ru-RU" sz="3600" b="1" i="1" dirty="0" smtClean="0">
                <a:solidFill>
                  <a:schemeClr val="bg1"/>
                </a:solidFill>
                <a:latin typeface="Calibri" pitchFamily="34" charset="0"/>
              </a:rPr>
              <a:t>ТЫС.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4362113" y="9310688"/>
            <a:ext cx="5040312" cy="1079500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kumimoji="0" lang="ru-RU" altLang="ru-RU" sz="5400" b="1" i="1" dirty="0" smtClean="0">
                <a:solidFill>
                  <a:schemeClr val="bg1"/>
                </a:solidFill>
                <a:latin typeface="Calibri" pitchFamily="34" charset="0"/>
              </a:rPr>
              <a:t>72,2 </a:t>
            </a:r>
            <a:r>
              <a:rPr kumimoji="0" lang="ru-RU" altLang="ru-RU" sz="3600" b="1" i="1" dirty="0" smtClean="0">
                <a:solidFill>
                  <a:schemeClr val="bg1"/>
                </a:solidFill>
                <a:latin typeface="Calibri" pitchFamily="34" charset="0"/>
              </a:rPr>
              <a:t>ТЫС.</a:t>
            </a:r>
          </a:p>
        </p:txBody>
      </p:sp>
      <p:sp>
        <p:nvSpPr>
          <p:cNvPr id="7177" name="Прямоугольник 15"/>
          <p:cNvSpPr>
            <a:spLocks noChangeArrowheads="1"/>
          </p:cNvSpPr>
          <p:nvPr/>
        </p:nvSpPr>
        <p:spPr bwMode="auto">
          <a:xfrm>
            <a:off x="1225550" y="6808788"/>
            <a:ext cx="541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2550"/>
              </a:spcBef>
              <a:spcAft>
                <a:spcPts val="2550"/>
              </a:spcAft>
            </a:pPr>
            <a:r>
              <a:rPr lang="ru-RU" altLang="ru-RU" sz="4800" i="1">
                <a:solidFill>
                  <a:srgbClr val="2C3E50"/>
                </a:solidFill>
                <a:latin typeface="Calibri" pitchFamily="34" charset="0"/>
              </a:rPr>
              <a:t>БАКАЛАВРИАТ</a:t>
            </a:r>
          </a:p>
        </p:txBody>
      </p:sp>
      <p:sp>
        <p:nvSpPr>
          <p:cNvPr id="7178" name="Прямоугольник 23"/>
          <p:cNvSpPr>
            <a:spLocks noChangeArrowheads="1"/>
          </p:cNvSpPr>
          <p:nvPr/>
        </p:nvSpPr>
        <p:spPr bwMode="auto">
          <a:xfrm>
            <a:off x="1225550" y="9502775"/>
            <a:ext cx="541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2550"/>
              </a:spcBef>
              <a:spcAft>
                <a:spcPts val="2550"/>
              </a:spcAft>
            </a:pPr>
            <a:r>
              <a:rPr lang="ru-RU" altLang="ru-RU" sz="4800" i="1">
                <a:solidFill>
                  <a:srgbClr val="2C3E50"/>
                </a:solidFill>
                <a:latin typeface="Calibri" pitchFamily="34" charset="0"/>
              </a:rPr>
              <a:t>СПЕЦИАЛИТЕТ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645275" y="11995150"/>
            <a:ext cx="5040313" cy="1079500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kumimoji="0" lang="ru-RU" altLang="ru-RU" sz="6600" b="1" i="1" dirty="0" smtClean="0">
                <a:solidFill>
                  <a:schemeClr val="bg1"/>
                </a:solidFill>
                <a:latin typeface="Calibri" pitchFamily="34" charset="0"/>
              </a:rPr>
              <a:t>67,6</a:t>
            </a:r>
            <a:r>
              <a:rPr kumimoji="0" lang="ru-RU" altLang="ru-RU" sz="54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0" lang="ru-RU" altLang="ru-RU" sz="3600" b="1" i="1" dirty="0" smtClean="0">
                <a:solidFill>
                  <a:schemeClr val="bg1"/>
                </a:solidFill>
                <a:latin typeface="Calibri" pitchFamily="34" charset="0"/>
              </a:rPr>
              <a:t>ТЫС.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4362113" y="11995150"/>
            <a:ext cx="5040312" cy="1079500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kumimoji="0" lang="ru-RU" altLang="ru-RU" sz="5400" b="1" i="1" dirty="0" smtClean="0">
                <a:solidFill>
                  <a:schemeClr val="bg1"/>
                </a:solidFill>
                <a:latin typeface="Calibri" pitchFamily="34" charset="0"/>
              </a:rPr>
              <a:t>172,6 </a:t>
            </a:r>
            <a:r>
              <a:rPr kumimoji="0" lang="ru-RU" altLang="ru-RU" sz="3600" b="1" i="1" dirty="0" smtClean="0">
                <a:solidFill>
                  <a:schemeClr val="bg1"/>
                </a:solidFill>
                <a:latin typeface="Calibri" pitchFamily="34" charset="0"/>
              </a:rPr>
              <a:t>ТЫС.</a:t>
            </a:r>
          </a:p>
        </p:txBody>
      </p:sp>
      <p:sp>
        <p:nvSpPr>
          <p:cNvPr id="7181" name="Прямоугольник 29"/>
          <p:cNvSpPr>
            <a:spLocks noChangeArrowheads="1"/>
          </p:cNvSpPr>
          <p:nvPr/>
        </p:nvSpPr>
        <p:spPr bwMode="auto">
          <a:xfrm>
            <a:off x="1225550" y="12190413"/>
            <a:ext cx="541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2550"/>
              </a:spcBef>
              <a:spcAft>
                <a:spcPts val="2550"/>
              </a:spcAft>
            </a:pPr>
            <a:r>
              <a:rPr lang="ru-RU" altLang="ru-RU" sz="4800" i="1">
                <a:solidFill>
                  <a:srgbClr val="2C3E50"/>
                </a:solidFill>
                <a:latin typeface="Calibri" pitchFamily="34" charset="0"/>
              </a:rPr>
              <a:t>МАГИСТРАТУРА</a:t>
            </a:r>
          </a:p>
        </p:txBody>
      </p:sp>
      <p:pic>
        <p:nvPicPr>
          <p:cNvPr id="7182" name="Изображение 1" descr="icon-3-r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0" y="5067300"/>
            <a:ext cx="2309813" cy="956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11964988" y="6850063"/>
            <a:ext cx="1336675" cy="5461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altLang="ru-RU" sz="3600" b="1" i="1" dirty="0">
                <a:solidFill>
                  <a:schemeClr val="bg1"/>
                </a:solidFill>
                <a:latin typeface="+mn-lt"/>
              </a:rPr>
              <a:t>+0,9%</a:t>
            </a:r>
            <a:endParaRPr lang="ru-RU" sz="3600" dirty="0">
              <a:latin typeface="+mn-lt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1999913" y="9532938"/>
            <a:ext cx="1336675" cy="5461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altLang="ru-RU" sz="3600" b="1" i="1" dirty="0">
                <a:solidFill>
                  <a:schemeClr val="bg1"/>
                </a:solidFill>
                <a:latin typeface="+mn-lt"/>
                <a:cs typeface="Arial"/>
                <a:sym typeface="Symbol"/>
              </a:rPr>
              <a:t>+3,7</a:t>
            </a:r>
            <a:r>
              <a:rPr lang="ru-RU" altLang="ru-RU" sz="3600" b="1" i="1" dirty="0">
                <a:solidFill>
                  <a:schemeClr val="bg1"/>
                </a:solidFill>
                <a:latin typeface="+mn-lt"/>
              </a:rPr>
              <a:t>%</a:t>
            </a:r>
            <a:endParaRPr lang="ru-RU" sz="3600" dirty="0">
              <a:latin typeface="+mn-lt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1777663" y="12239625"/>
            <a:ext cx="1806575" cy="5461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altLang="ru-RU" sz="3600" b="1" i="1" dirty="0">
                <a:solidFill>
                  <a:schemeClr val="bg1"/>
                </a:solidFill>
                <a:latin typeface="+mn-lt"/>
                <a:cs typeface="Arial"/>
                <a:sym typeface="Symbol"/>
              </a:rPr>
              <a:t>+155,3%</a:t>
            </a:r>
            <a:endParaRPr lang="ru-RU" sz="3600" dirty="0">
              <a:latin typeface="+mn-lt"/>
            </a:endParaRPr>
          </a:p>
        </p:txBody>
      </p:sp>
      <p:sp>
        <p:nvSpPr>
          <p:cNvPr id="7186" name="TextBox 38"/>
          <p:cNvSpPr txBox="1">
            <a:spLocks noChangeArrowheads="1"/>
          </p:cNvSpPr>
          <p:nvPr/>
        </p:nvSpPr>
        <p:spPr bwMode="auto">
          <a:xfrm>
            <a:off x="19302413" y="14085888"/>
            <a:ext cx="5286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3" tIns="45710" rIns="91423" bIns="45710">
            <a:spAutoFit/>
          </a:bodyPr>
          <a:lstStyle>
            <a:lvl1pPr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sz="5300">
                <a:latin typeface="Calibri" pitchFamily="34" charset="0"/>
                <a:ea typeface="Myriad Pro"/>
                <a:cs typeface="Myriad Pro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4491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221163" y="1262063"/>
            <a:ext cx="15609887" cy="2212975"/>
          </a:xfrm>
        </p:spPr>
        <p:txBody>
          <a:bodyPr>
            <a:normAutofit/>
          </a:bodyPr>
          <a:lstStyle/>
          <a:p>
            <a:r>
              <a:rPr lang="ru-RU" altLang="ru-RU" sz="6600" dirty="0" smtClean="0">
                <a:latin typeface="Calibri" pitchFamily="34" charset="0"/>
                <a:ea typeface="Arial" pitchFamily="34" charset="0"/>
              </a:rPr>
              <a:t>ПОРОГИ ЕГЭ 2015</a:t>
            </a:r>
          </a:p>
        </p:txBody>
      </p:sp>
      <p:sp>
        <p:nvSpPr>
          <p:cNvPr id="6147" name="TextBox 38"/>
          <p:cNvSpPr txBox="1">
            <a:spLocks noChangeArrowheads="1"/>
          </p:cNvSpPr>
          <p:nvPr/>
        </p:nvSpPr>
        <p:spPr bwMode="auto">
          <a:xfrm>
            <a:off x="19302413" y="14085888"/>
            <a:ext cx="874712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3" tIns="45710" rIns="91423" bIns="45710">
            <a:spAutoFit/>
          </a:bodyPr>
          <a:lstStyle>
            <a:lvl1pPr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1012825" eaLnBrk="0" hangingPunct="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28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sz="5300">
                <a:latin typeface="Calibri" pitchFamily="34" charset="0"/>
              </a:rPr>
              <a:t>16</a:t>
            </a:r>
          </a:p>
        </p:txBody>
      </p:sp>
      <p:sp>
        <p:nvSpPr>
          <p:cNvPr id="46" name="Скругленный прямоугольник 45"/>
          <p:cNvSpPr/>
          <p:nvPr/>
        </p:nvSpPr>
        <p:spPr bwMode="auto">
          <a:xfrm>
            <a:off x="1485900" y="6284913"/>
            <a:ext cx="8115300" cy="955675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4400" b="1" i="1" smtClean="0">
                <a:solidFill>
                  <a:srgbClr val="FFFFFF"/>
                </a:solidFill>
                <a:latin typeface="Calibri" pitchFamily="34" charset="0"/>
              </a:rPr>
              <a:t>ГОЛОВНОЙ ВУЗ</a:t>
            </a: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9601200" y="5978525"/>
            <a:ext cx="1538288" cy="15684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600" b="1" dirty="0">
                <a:latin typeface="+mn-lt"/>
              </a:rPr>
              <a:t>=</a:t>
            </a:r>
          </a:p>
        </p:txBody>
      </p:sp>
      <p:sp>
        <p:nvSpPr>
          <p:cNvPr id="75" name="Скругленный прямоугольник 74"/>
          <p:cNvSpPr/>
          <p:nvPr/>
        </p:nvSpPr>
        <p:spPr bwMode="auto">
          <a:xfrm>
            <a:off x="11139488" y="6284913"/>
            <a:ext cx="7948612" cy="955675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4400" b="1" i="1" smtClean="0">
                <a:solidFill>
                  <a:srgbClr val="FFFFFF"/>
                </a:solidFill>
                <a:latin typeface="Calibri" pitchFamily="34" charset="0"/>
              </a:rPr>
              <a:t>ФИЛИАЛ ВУЗА</a:t>
            </a:r>
          </a:p>
        </p:txBody>
      </p:sp>
      <p:sp>
        <p:nvSpPr>
          <p:cNvPr id="77" name="Скругленный прямоугольник 76"/>
          <p:cNvSpPr/>
          <p:nvPr/>
        </p:nvSpPr>
        <p:spPr bwMode="auto">
          <a:xfrm>
            <a:off x="1485900" y="8377238"/>
            <a:ext cx="8115300" cy="954087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4400" b="1" i="1" smtClean="0">
                <a:solidFill>
                  <a:srgbClr val="FFFFFF"/>
                </a:solidFill>
                <a:latin typeface="Calibri" pitchFamily="34" charset="0"/>
              </a:rPr>
              <a:t>БЮДЖЕТ</a:t>
            </a:r>
          </a:p>
        </p:txBody>
      </p:sp>
      <p:sp>
        <p:nvSpPr>
          <p:cNvPr id="78" name="Прямоугольник 77"/>
          <p:cNvSpPr/>
          <p:nvPr/>
        </p:nvSpPr>
        <p:spPr bwMode="auto">
          <a:xfrm>
            <a:off x="9647238" y="7929563"/>
            <a:ext cx="1492250" cy="1570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600" b="1" dirty="0">
                <a:latin typeface="+mn-lt"/>
              </a:rPr>
              <a:t>=</a:t>
            </a:r>
          </a:p>
        </p:txBody>
      </p:sp>
      <p:sp>
        <p:nvSpPr>
          <p:cNvPr id="79" name="Скругленный прямоугольник 78"/>
          <p:cNvSpPr/>
          <p:nvPr/>
        </p:nvSpPr>
        <p:spPr bwMode="auto">
          <a:xfrm>
            <a:off x="11185525" y="8377238"/>
            <a:ext cx="7902575" cy="954087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4400" b="1" i="1" smtClean="0">
                <a:solidFill>
                  <a:srgbClr val="FFFFFF"/>
                </a:solidFill>
                <a:latin typeface="Calibri" pitchFamily="34" charset="0"/>
              </a:rPr>
              <a:t>ВНЕБЮДЖЕТ</a:t>
            </a: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1485900" y="10339388"/>
            <a:ext cx="5314950" cy="955675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4400" b="1" i="1" smtClean="0">
                <a:solidFill>
                  <a:srgbClr val="FFFFFF"/>
                </a:solidFill>
                <a:latin typeface="Calibri" pitchFamily="34" charset="0"/>
              </a:rPr>
              <a:t>ОЧНАЯ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6800850" y="9890125"/>
            <a:ext cx="1290638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600" b="1" dirty="0">
                <a:latin typeface="+mn-lt"/>
              </a:rPr>
              <a:t>=</a:t>
            </a: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8023225" y="10339388"/>
            <a:ext cx="4748213" cy="955675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4400" b="1" i="1" smtClean="0">
                <a:solidFill>
                  <a:srgbClr val="FFFFFF"/>
                </a:solidFill>
                <a:latin typeface="Calibri" pitchFamily="34" charset="0"/>
              </a:rPr>
              <a:t>ОЧНО-ЗАОЧНАЯ</a:t>
            </a:r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14187488" y="10339388"/>
            <a:ext cx="4900612" cy="955675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4400" b="1" i="1" smtClean="0">
                <a:solidFill>
                  <a:srgbClr val="FFFFFF"/>
                </a:solidFill>
                <a:latin typeface="Calibri" pitchFamily="34" charset="0"/>
              </a:rPr>
              <a:t>ЗАОЧНАЯ</a:t>
            </a:r>
          </a:p>
        </p:txBody>
      </p:sp>
      <p:sp>
        <p:nvSpPr>
          <p:cNvPr id="86" name="Прямоугольник 85"/>
          <p:cNvSpPr/>
          <p:nvPr/>
        </p:nvSpPr>
        <p:spPr>
          <a:xfrm>
            <a:off x="12720638" y="9844088"/>
            <a:ext cx="1384300" cy="1570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600" b="1" dirty="0">
                <a:latin typeface="+mn-lt"/>
              </a:rPr>
              <a:t>=</a:t>
            </a: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1509713" y="12574588"/>
            <a:ext cx="5291137" cy="955675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4400" b="1" i="1" smtClean="0">
                <a:solidFill>
                  <a:srgbClr val="FFFFFF"/>
                </a:solidFill>
                <a:latin typeface="Calibri" pitchFamily="34" charset="0"/>
              </a:rPr>
              <a:t>ОБЩИЙ КОНКУРС</a:t>
            </a:r>
          </a:p>
        </p:txBody>
      </p:sp>
      <p:sp>
        <p:nvSpPr>
          <p:cNvPr id="88" name="Прямоугольник 87"/>
          <p:cNvSpPr/>
          <p:nvPr/>
        </p:nvSpPr>
        <p:spPr>
          <a:xfrm>
            <a:off x="6800850" y="12098338"/>
            <a:ext cx="1290638" cy="1570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600" b="1" dirty="0">
                <a:latin typeface="+mn-lt"/>
              </a:rPr>
              <a:t>=</a:t>
            </a: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7977188" y="12574588"/>
            <a:ext cx="4794250" cy="955675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4400" b="1" i="1" smtClean="0">
                <a:solidFill>
                  <a:srgbClr val="FFFFFF"/>
                </a:solidFill>
                <a:latin typeface="Calibri" pitchFamily="34" charset="0"/>
              </a:rPr>
              <a:t>ЦЕЛЕВОЙ ПРИЕМ</a:t>
            </a: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13981113" y="12574588"/>
            <a:ext cx="5106987" cy="955675"/>
          </a:xfrm>
          <a:prstGeom prst="roundRect">
            <a:avLst>
              <a:gd name="adj" fmla="val 50000"/>
            </a:avLst>
          </a:prstGeom>
          <a:solidFill>
            <a:srgbClr val="C0392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2800" b="1" i="1" smtClean="0">
                <a:solidFill>
                  <a:srgbClr val="FFFFFF"/>
                </a:solidFill>
                <a:latin typeface="Calibri" pitchFamily="34" charset="0"/>
              </a:rPr>
              <a:t>ОТДЕЛЬНЫЕ КАТЕГОРИИ ГРАЖДАН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12771438" y="12018963"/>
            <a:ext cx="1416050" cy="1570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600" b="1" dirty="0">
                <a:latin typeface="+mn-lt"/>
              </a:rPr>
              <a:t>=</a:t>
            </a:r>
          </a:p>
        </p:txBody>
      </p:sp>
      <p:sp>
        <p:nvSpPr>
          <p:cNvPr id="92" name="Скругленный прямоугольник 91"/>
          <p:cNvSpPr/>
          <p:nvPr/>
        </p:nvSpPr>
        <p:spPr>
          <a:xfrm>
            <a:off x="1485900" y="4668838"/>
            <a:ext cx="17602200" cy="688975"/>
          </a:xfrm>
          <a:prstGeom prst="roundRect">
            <a:avLst>
              <a:gd name="adj" fmla="val 50000"/>
            </a:avLst>
          </a:prstGeom>
          <a:solidFill>
            <a:srgbClr val="2980B9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en-US" altLang="ru-RU" sz="3200" i="1" smtClean="0">
                <a:solidFill>
                  <a:srgbClr val="FFFFFF"/>
                </a:solidFill>
                <a:latin typeface="Calibri" pitchFamily="34" charset="0"/>
              </a:rPr>
              <a:t>	</a:t>
            </a:r>
            <a:r>
              <a:rPr kumimoji="0" lang="ru-RU" altLang="ru-RU" sz="3200" i="1" smtClean="0">
                <a:solidFill>
                  <a:srgbClr val="FFFFFF"/>
                </a:solidFill>
                <a:latin typeface="Calibri" pitchFamily="34" charset="0"/>
              </a:rPr>
              <a:t>ПОСТУПЛЕНИЕ НА ОДНУ ОБРАЗОВАТЕЛЬНУЮ ПРОГРАММУ</a:t>
            </a:r>
          </a:p>
        </p:txBody>
      </p:sp>
    </p:spTree>
    <p:extLst>
      <p:ext uri="{BB962C8B-B14F-4D97-AF65-F5344CB8AC3E}">
        <p14:creationId xmlns:p14="http://schemas.microsoft.com/office/powerpoint/2010/main" val="351189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Овал 31"/>
          <p:cNvSpPr/>
          <p:nvPr/>
        </p:nvSpPr>
        <p:spPr>
          <a:xfrm>
            <a:off x="727075" y="8661400"/>
            <a:ext cx="1079500" cy="1081088"/>
          </a:xfrm>
          <a:prstGeom prst="ellipse">
            <a:avLst/>
          </a:prstGeom>
          <a:noFill/>
          <a:ln w="76200" cmpd="sng">
            <a:solidFill>
              <a:srgbClr val="2980B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65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392B"/>
                </a:solidFill>
                <a:latin typeface="Myriad Pro"/>
                <a:cs typeface="Myriad Pro"/>
              </a:rPr>
              <a:t>I</a:t>
            </a:r>
            <a:endParaRPr lang="ru-RU" sz="4800" b="1" dirty="0">
              <a:solidFill>
                <a:srgbClr val="C0392B"/>
              </a:solidFill>
              <a:latin typeface="Myriad Pro"/>
              <a:cs typeface="Myriad Pro"/>
            </a:endParaRPr>
          </a:p>
        </p:txBody>
      </p:sp>
      <p:sp>
        <p:nvSpPr>
          <p:cNvPr id="50181" name="TextBox 5"/>
          <p:cNvSpPr txBox="1">
            <a:spLocks noChangeArrowheads="1"/>
          </p:cNvSpPr>
          <p:nvPr/>
        </p:nvSpPr>
        <p:spPr bwMode="auto">
          <a:xfrm>
            <a:off x="1611313" y="8661400"/>
            <a:ext cx="717232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5" tIns="45702" rIns="91405" bIns="45702">
            <a:spAutoFit/>
          </a:bodyPr>
          <a:lstStyle>
            <a:lvl1pPr marL="442913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ru-RU" altLang="ru-RU" sz="2600" i="1" dirty="0">
                <a:solidFill>
                  <a:srgbClr val="2C3E50"/>
                </a:solidFill>
              </a:rPr>
              <a:t>ВУЗ САМОСТОЯТЕЛЬНО РАСПРЕДЕЛЯЕТ УСТАНОВЛЕННЫЕ КЦП ПО НАПРАВЛЕНИЯМ ПОДГОТОВКИ И СПЕЦИАЛЬНОСТЯМ В РАМКАХ УКРУПНЕННОЙ ГРУППЫ</a:t>
            </a:r>
          </a:p>
        </p:txBody>
      </p:sp>
      <p:sp>
        <p:nvSpPr>
          <p:cNvPr id="53" name="Овал 52"/>
          <p:cNvSpPr/>
          <p:nvPr/>
        </p:nvSpPr>
        <p:spPr>
          <a:xfrm>
            <a:off x="10329863" y="8577263"/>
            <a:ext cx="1079500" cy="1081087"/>
          </a:xfrm>
          <a:prstGeom prst="ellipse">
            <a:avLst/>
          </a:prstGeom>
          <a:noFill/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65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2980B9"/>
                </a:solidFill>
                <a:latin typeface="Myriad Pro"/>
                <a:cs typeface="Myriad Pro"/>
              </a:rPr>
              <a:t>I</a:t>
            </a:r>
            <a:endParaRPr lang="ru-RU" sz="4800" b="1" dirty="0">
              <a:solidFill>
                <a:srgbClr val="2980B9"/>
              </a:solidFill>
              <a:latin typeface="Myriad Pro"/>
              <a:cs typeface="Myriad Pro"/>
            </a:endParaRPr>
          </a:p>
        </p:txBody>
      </p:sp>
      <p:sp>
        <p:nvSpPr>
          <p:cNvPr id="50185" name="TextBox 5"/>
          <p:cNvSpPr txBox="1">
            <a:spLocks noChangeArrowheads="1"/>
          </p:cNvSpPr>
          <p:nvPr/>
        </p:nvSpPr>
        <p:spPr bwMode="auto">
          <a:xfrm>
            <a:off x="11164888" y="8502650"/>
            <a:ext cx="8164512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5" tIns="45702" rIns="91405" bIns="45702">
            <a:spAutoFit/>
          </a:bodyPr>
          <a:lstStyle>
            <a:lvl1pPr marL="442913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ru-RU" altLang="ru-RU" sz="2600" i="1" dirty="0">
                <a:solidFill>
                  <a:srgbClr val="2C3E50"/>
                </a:solidFill>
              </a:rPr>
              <a:t>ГОСУДАРСТВЕННАЯ АККРЕДИТАЦИЯ ПО ТАКИМ ПРОГРАММАМ РАНЕЕ НЕ ПРОВОДИЛАСЬ</a:t>
            </a:r>
          </a:p>
        </p:txBody>
      </p:sp>
      <p:sp>
        <p:nvSpPr>
          <p:cNvPr id="55" name="Овал 54"/>
          <p:cNvSpPr/>
          <p:nvPr/>
        </p:nvSpPr>
        <p:spPr>
          <a:xfrm>
            <a:off x="10329863" y="10504488"/>
            <a:ext cx="1079500" cy="1079500"/>
          </a:xfrm>
          <a:prstGeom prst="ellipse">
            <a:avLst/>
          </a:prstGeom>
          <a:noFill/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65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2980B9"/>
                </a:solidFill>
                <a:latin typeface="Myriad Pro"/>
                <a:cs typeface="Myriad Pro"/>
              </a:rPr>
              <a:t>II</a:t>
            </a:r>
            <a:endParaRPr lang="ru-RU" sz="4800" b="1" dirty="0">
              <a:solidFill>
                <a:srgbClr val="2980B9"/>
              </a:solidFill>
              <a:latin typeface="Myriad Pro"/>
              <a:cs typeface="Myriad Pro"/>
            </a:endParaRPr>
          </a:p>
        </p:txBody>
      </p:sp>
      <p:sp>
        <p:nvSpPr>
          <p:cNvPr id="50187" name="TextBox 5"/>
          <p:cNvSpPr txBox="1">
            <a:spLocks noChangeArrowheads="1"/>
          </p:cNvSpPr>
          <p:nvPr/>
        </p:nvSpPr>
        <p:spPr bwMode="auto">
          <a:xfrm>
            <a:off x="11164888" y="10515600"/>
            <a:ext cx="8164512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5" tIns="45702" rIns="91405" bIns="45702">
            <a:spAutoFit/>
          </a:bodyPr>
          <a:lstStyle>
            <a:lvl1pPr marL="442913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ru-RU" altLang="ru-RU" sz="2600" i="1" dirty="0">
                <a:solidFill>
                  <a:srgbClr val="2C3E50"/>
                </a:solidFill>
              </a:rPr>
              <a:t>ЗАЯВКА НА ТАКИЕ КЦП СОГЛАСУЕТСЯ С УЧРЕДИТЕЛЕМ</a:t>
            </a:r>
          </a:p>
        </p:txBody>
      </p:sp>
      <p:sp>
        <p:nvSpPr>
          <p:cNvPr id="57" name="Овал 56"/>
          <p:cNvSpPr/>
          <p:nvPr/>
        </p:nvSpPr>
        <p:spPr>
          <a:xfrm>
            <a:off x="10329863" y="12377738"/>
            <a:ext cx="1079500" cy="1079500"/>
          </a:xfrm>
          <a:prstGeom prst="ellipse">
            <a:avLst/>
          </a:prstGeom>
          <a:noFill/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800" b="1" dirty="0">
                <a:solidFill>
                  <a:srgbClr val="2980B9"/>
                </a:solidFill>
                <a:latin typeface="Myriad Pro"/>
                <a:ea typeface="Myriad Pro"/>
                <a:cs typeface="Myriad Pro"/>
              </a:rPr>
              <a:t>II</a:t>
            </a:r>
            <a:r>
              <a:rPr lang="en-US" sz="4800" b="1" dirty="0">
                <a:solidFill>
                  <a:srgbClr val="2980B9"/>
                </a:solidFill>
                <a:latin typeface="Arial" pitchFamily="34" charset="0"/>
                <a:cs typeface="Arial" pitchFamily="34" charset="0"/>
              </a:rPr>
              <a:t>I</a:t>
            </a:r>
            <a:endParaRPr lang="ru-RU" sz="4800" b="1" dirty="0">
              <a:solidFill>
                <a:srgbClr val="2980B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189" name="TextBox 5"/>
          <p:cNvSpPr txBox="1">
            <a:spLocks noChangeArrowheads="1"/>
          </p:cNvSpPr>
          <p:nvPr/>
        </p:nvSpPr>
        <p:spPr bwMode="auto">
          <a:xfrm>
            <a:off x="11164888" y="12377738"/>
            <a:ext cx="8820150" cy="247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5" tIns="45702" rIns="91405" bIns="45702">
            <a:spAutoFit/>
          </a:bodyPr>
          <a:lstStyle>
            <a:lvl1pPr marL="442913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14413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ru-RU" sz="2600" i="1" dirty="0">
                <a:solidFill>
                  <a:srgbClr val="2C3E50"/>
                </a:solidFill>
              </a:rPr>
              <a:t>ВУЗ ПРИНИМАЕТ ОБЯЗАТЕЛЬСТВО ПОЛУЧИТЬ ГОСУДАРСТВЕННУЮ АККРЕДИТАЦИЮ ПО ТАКИМ ПРОГРАММАМ В ТЕЧЕНИЕ ТРЕХ ЛЕТ, НО НЕ ПОЗДНЕЕ ЧЕМ ДО ВЫПУСКА ПРИНЯТЫХ НА ТАКИЕ КЦП</a:t>
            </a:r>
            <a:endParaRPr lang="ru-RU" altLang="ru-RU" sz="2600" i="1" dirty="0">
              <a:solidFill>
                <a:srgbClr val="2C3E50"/>
              </a:solidFill>
            </a:endParaRPr>
          </a:p>
          <a:p>
            <a:endParaRPr lang="ru-RU" altLang="ru-RU" sz="2600" i="1" dirty="0">
              <a:solidFill>
                <a:srgbClr val="2C3E50"/>
              </a:solidFill>
              <a:latin typeface="Myriad Pro"/>
            </a:endParaRPr>
          </a:p>
        </p:txBody>
      </p:sp>
      <p:sp>
        <p:nvSpPr>
          <p:cNvPr id="50190" name="Line 13"/>
          <p:cNvSpPr>
            <a:spLocks noChangeShapeType="1"/>
          </p:cNvSpPr>
          <p:nvPr/>
        </p:nvSpPr>
        <p:spPr bwMode="gray">
          <a:xfrm flipV="1">
            <a:off x="9958388" y="8337550"/>
            <a:ext cx="0" cy="6513513"/>
          </a:xfrm>
          <a:prstGeom prst="line">
            <a:avLst/>
          </a:prstGeom>
          <a:noFill/>
          <a:ln w="76200" cap="rnd">
            <a:solidFill>
              <a:srgbClr val="5F5F5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405" tIns="45702" rIns="91405" bIns="45702" anchor="ctr"/>
          <a:lstStyle/>
          <a:p>
            <a:endParaRPr lang="ru-RU" dirty="0">
              <a:solidFill>
                <a:srgbClr val="2980B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27075" y="5164138"/>
            <a:ext cx="8999538" cy="2493962"/>
          </a:xfrm>
          <a:prstGeom prst="round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ru-RU" sz="3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КЦП ПО УКРУПНЕННЫМ ГРУППАМ СПЕЦИАЛЬНОСТЕЙ И НАПРАВЛЕНИЙ ПОДГОТОВКИ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0329863" y="5164138"/>
            <a:ext cx="8999537" cy="2493962"/>
          </a:xfrm>
          <a:prstGeom prst="round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ru-RU" sz="36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КЦП ПО НЕАККРЕДИТОВАННЫМ ПРОГРАММАМ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526280" y="1142832"/>
            <a:ext cx="143522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chemeClr val="bg2"/>
                </a:solidFill>
                <a:latin typeface="Calibri" pitchFamily="34" charset="0"/>
              </a:rPr>
              <a:t>СОВЕРШЕНСТВОВАНИЕ ФИНАНСОВЫХ ИНСТРУМЕНТОВ </a:t>
            </a:r>
            <a:r>
              <a:rPr lang="ru-RU" sz="6000" b="1" dirty="0" smtClean="0">
                <a:solidFill>
                  <a:schemeClr val="bg2"/>
                </a:solidFill>
                <a:latin typeface="Calibri" pitchFamily="34" charset="0"/>
              </a:rPr>
              <a:t>РАЗВИТИЯ ВЫСШЕГО ОБРАЗОВАНИЯ</a:t>
            </a:r>
            <a:endParaRPr lang="ru-RU" sz="6000" b="1" dirty="0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7" name="Прямоугольник 21"/>
          <p:cNvSpPr>
            <a:spLocks noChangeArrowheads="1"/>
          </p:cNvSpPr>
          <p:nvPr/>
        </p:nvSpPr>
        <p:spPr bwMode="auto">
          <a:xfrm>
            <a:off x="482918" y="13783042"/>
            <a:ext cx="904113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50000"/>
                  </a:schemeClr>
                </a:solidFill>
              </a:rPr>
              <a:t>Федеральный закон </a:t>
            </a:r>
          </a:p>
          <a:p>
            <a:r>
              <a:rPr lang="ru-RU" sz="2800" dirty="0" smtClean="0">
                <a:solidFill>
                  <a:schemeClr val="bg1">
                    <a:lumMod val="50000"/>
                  </a:schemeClr>
                </a:solidFill>
              </a:rPr>
              <a:t>от 31 декабря 2014 г. № 500-ФЗ </a:t>
            </a:r>
            <a:endParaRPr lang="ru-RU" sz="2800" i="1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221450" y="13956665"/>
            <a:ext cx="534988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400" dirty="0" smtClean="0">
                <a:latin typeface="+mn-lt"/>
                <a:cs typeface="Myriad Pro"/>
              </a:rPr>
              <a:t>3</a:t>
            </a:r>
            <a:endParaRPr lang="ru-RU" sz="5400" dirty="0">
              <a:latin typeface="+mn-lt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1293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8878550" y="13865225"/>
            <a:ext cx="534988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400" dirty="0" smtClean="0">
                <a:latin typeface="+mn-lt"/>
                <a:cs typeface="Myriad Pro"/>
              </a:rPr>
              <a:t>4</a:t>
            </a:r>
            <a:endParaRPr lang="ru-RU" sz="5400" dirty="0">
              <a:latin typeface="+mn-lt"/>
              <a:cs typeface="Myriad Pro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78337" y="3134894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 smtClean="0">
                <a:solidFill>
                  <a:schemeClr val="bg1"/>
                </a:solidFill>
                <a:cs typeface="Arial" charset="0"/>
              </a:rPr>
              <a:t>УВЕЛИЧЕНИЕ ДОЛИ ЦЕЛЕВОГО ПРИЕМА</a:t>
            </a:r>
            <a:r>
              <a:rPr lang="en-US" sz="3600" b="1" i="1" dirty="0" smtClean="0">
                <a:solidFill>
                  <a:schemeClr val="bg1"/>
                </a:solidFill>
                <a:cs typeface="Arial" charset="0"/>
              </a:rPr>
              <a:t>/</a:t>
            </a:r>
            <a:r>
              <a:rPr lang="ru-RU" sz="3600" b="1" i="1" dirty="0" smtClean="0">
                <a:solidFill>
                  <a:schemeClr val="bg1"/>
                </a:solidFill>
                <a:cs typeface="Arial" charset="0"/>
              </a:rPr>
              <a:t>ЦЕЛЕВОЙ ПОДГОТОВКИ ПО ПЕДАГОГИКЕ С ОДНОВРЕМЕННЫМ ПОВЫШЕНИЕМ ТРЕБОВАНИЙ К УРОВНЮ ЗНАНИЙ АБИТУРИЕНТОВ</a:t>
            </a:r>
            <a:endParaRPr lang="ru-RU" sz="3600" b="1" i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06753" y="5111110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>
                <a:solidFill>
                  <a:srgbClr val="FFFFFF"/>
                </a:solidFill>
                <a:cs typeface="Arial" charset="0"/>
              </a:rPr>
              <a:t>   </a:t>
            </a:r>
            <a:r>
              <a:rPr lang="ru-RU" sz="3600" b="1" i="1" dirty="0" smtClean="0">
                <a:solidFill>
                  <a:srgbClr val="FFFFFF"/>
                </a:solidFill>
                <a:cs typeface="Arial" charset="0"/>
              </a:rPr>
              <a:t>ПОВЫШЕНИЕ УРОВНЯ ТРЕБОВАНИЙ К ПОСТУПАЮЩИМ В МАГИСТРАТУРУ</a:t>
            </a:r>
            <a:endParaRPr lang="ru-RU" sz="3600" b="1" i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478336" y="7108507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 smtClean="0">
                <a:solidFill>
                  <a:srgbClr val="FFFFFF"/>
                </a:solidFill>
                <a:cs typeface="Arial" charset="0"/>
              </a:rPr>
              <a:t>СОКРАЩЕНИЕ ДОЛИ ПРИЕМА НА НЕПРОФИЛЬНЫЕ СПЕЦИАЛЬНОСТИ В ТЕХНИЧЕСКИХ ВУЗАХ</a:t>
            </a:r>
            <a:endParaRPr lang="ru-RU" sz="3600" b="1" i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506753" y="13154024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 smtClean="0">
                <a:solidFill>
                  <a:srgbClr val="FFFFFF"/>
                </a:solidFill>
                <a:cs typeface="Arial" charset="0"/>
              </a:rPr>
              <a:t>ПРЕЗИДЕНТСКИЕ ГРАНТЫ: 1000 СТУДЕНТОВ</a:t>
            </a:r>
            <a:endParaRPr lang="ru-RU" sz="3600" b="1" i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97681" y="701555"/>
            <a:ext cx="140131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>
                <a:solidFill>
                  <a:schemeClr val="bg2"/>
                </a:solidFill>
                <a:latin typeface="Calibri" pitchFamily="34" charset="0"/>
              </a:rPr>
              <a:t>Основные приоритеты приемной компании 2015 года</a:t>
            </a:r>
            <a:endParaRPr lang="ru-RU" sz="6000" dirty="0">
              <a:solidFill>
                <a:schemeClr val="bg2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78335" y="9146858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 smtClean="0">
                <a:solidFill>
                  <a:srgbClr val="FFFFFF"/>
                </a:solidFill>
                <a:cs typeface="Arial" charset="0"/>
              </a:rPr>
              <a:t>УВЕЛИЧЕНИЕ ЧИСЛА АБИТУРИЕНТОВ ИМЕЮЩИХ ВЫСОКИЕ БАЛЛЫ ЕГЭ И ПОСТУПАЮЩИХ НА ИНЖЕНЕРНЫЕ НАПРАВЛЕНИЯ ПОДГОТОВКИ</a:t>
            </a:r>
            <a:endParaRPr lang="ru-RU" sz="3600" b="1" i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06753" y="11150600"/>
            <a:ext cx="14400213" cy="1800225"/>
          </a:xfrm>
          <a:prstGeom prst="roundRect">
            <a:avLst/>
          </a:prstGeom>
          <a:solidFill>
            <a:srgbClr val="2980B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600" b="1" i="1" dirty="0" smtClean="0">
                <a:solidFill>
                  <a:srgbClr val="FFFFFF"/>
                </a:solidFill>
                <a:cs typeface="Arial" charset="0"/>
              </a:rPr>
              <a:t>ПРИКЛАДНОЙ БАКАЛАВРИАТ – НЕ МЕНЕЕ 15 ПРОЦЕНТОВ ОТ ОБЩЕГО ПРИЕМА</a:t>
            </a:r>
            <a:endParaRPr lang="ru-RU" sz="3600" b="1" i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11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Название 1"/>
          <p:cNvSpPr txBox="1">
            <a:spLocks/>
          </p:cNvSpPr>
          <p:nvPr/>
        </p:nvSpPr>
        <p:spPr bwMode="auto">
          <a:xfrm>
            <a:off x="2627313" y="6297613"/>
            <a:ext cx="1506378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5" tIns="45702" rIns="91405" bIns="45702" anchor="ctr"/>
          <a:lstStyle/>
          <a:p>
            <a:pPr algn="ctr" defTabSz="1016000"/>
            <a:r>
              <a:rPr lang="ru-RU" altLang="ru-RU" sz="9600" b="1" dirty="0">
                <a:solidFill>
                  <a:srgbClr val="2C3E50"/>
                </a:solidFill>
                <a:latin typeface="Myriad Pro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presentation_rf">
      <a:dk1>
        <a:srgbClr val="2980B9"/>
      </a:dk1>
      <a:lt1>
        <a:sysClr val="window" lastClr="FFFFFF"/>
      </a:lt1>
      <a:dk2>
        <a:srgbClr val="C0392B"/>
      </a:dk2>
      <a:lt2>
        <a:srgbClr val="2C3E5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presentation_rf">
      <a:dk1>
        <a:srgbClr val="2980B9"/>
      </a:dk1>
      <a:lt1>
        <a:sysClr val="window" lastClr="FFFFFF"/>
      </a:lt1>
      <a:dk2>
        <a:srgbClr val="C0392B"/>
      </a:dk2>
      <a:lt2>
        <a:srgbClr val="2C3E5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5424</TotalTime>
  <Words>486</Words>
  <Application>Microsoft Office PowerPoint</Application>
  <PresentationFormat>Произвольный</PresentationFormat>
  <Paragraphs>129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1_Тема Office</vt:lpstr>
      <vt:lpstr>ГОСУДАРСТВЕННАЯ ПОЛИТИКА В СФЕРЕ ВЫСШЕГО ОБРАЗОВАНИЯ В ЧАСТИ ПРИЕМА В ВУЗЫ   директор Департамента государственной политики в сфере высшего образования А.Б. Соболев   </vt:lpstr>
      <vt:lpstr>СТАТИСТИКА ПРИЕМА ПО БАКАЛАВРИАТУ  И СПЕЦИАЛИТЕТУ 2014</vt:lpstr>
      <vt:lpstr>Презентация PowerPoint</vt:lpstr>
      <vt:lpstr>Презентация PowerPoint</vt:lpstr>
      <vt:lpstr>ИЗМЕНЕНИЕ ОБЪЕМА КЦП ПО УРОВНЯМ ОБРАЗОВАНИЯ</vt:lpstr>
      <vt:lpstr>ПОРОГИ ЕГЭ 2015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Герасимчук Дмитрий Леонидович</dc:creator>
  <cp:lastModifiedBy>Sony</cp:lastModifiedBy>
  <cp:revision>287</cp:revision>
  <cp:lastPrinted>2014-07-03T16:49:47Z</cp:lastPrinted>
  <dcterms:created xsi:type="dcterms:W3CDTF">2014-01-28T10:22:52Z</dcterms:created>
  <dcterms:modified xsi:type="dcterms:W3CDTF">2015-04-23T08:33:47Z</dcterms:modified>
</cp:coreProperties>
</file>