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4" r:id="rId1"/>
  </p:sldMasterIdLst>
  <p:notesMasterIdLst>
    <p:notesMasterId r:id="rId27"/>
  </p:notesMasterIdLst>
  <p:sldIdLst>
    <p:sldId id="266" r:id="rId2"/>
    <p:sldId id="267" r:id="rId3"/>
    <p:sldId id="291" r:id="rId4"/>
    <p:sldId id="292" r:id="rId5"/>
    <p:sldId id="293" r:id="rId6"/>
    <p:sldId id="294" r:id="rId7"/>
    <p:sldId id="271" r:id="rId8"/>
    <p:sldId id="276" r:id="rId9"/>
    <p:sldId id="277" r:id="rId10"/>
    <p:sldId id="275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72" r:id="rId21"/>
    <p:sldId id="287" r:id="rId22"/>
    <p:sldId id="288" r:id="rId23"/>
    <p:sldId id="289" r:id="rId24"/>
    <p:sldId id="290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276" autoAdjust="0"/>
  </p:normalViewPr>
  <p:slideViewPr>
    <p:cSldViewPr>
      <p:cViewPr varScale="1"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04F5B-1A7C-294E-AFFC-682F6E3AEA06}" type="doc">
      <dgm:prSet loTypeId="urn:microsoft.com/office/officeart/2005/8/layout/default#1" loCatId="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8B1C57B6-232B-4542-A7ED-D631DFFC37E5}">
      <dgm:prSet/>
      <dgm:spPr/>
      <dgm:t>
        <a:bodyPr/>
        <a:lstStyle/>
        <a:p>
          <a:pPr rtl="0"/>
          <a:r>
            <a:rPr lang="ru-RU" b="0" dirty="0" smtClean="0"/>
            <a:t>Автоматическое формирование приказов о зачислении</a:t>
          </a:r>
          <a:endParaRPr lang="ru-RU" b="0" dirty="0"/>
        </a:p>
      </dgm:t>
    </dgm:pt>
    <dgm:pt modelId="{E00CDB2F-76C2-1D41-98A5-DE8E6B0084A2}" type="parTrans" cxnId="{EC18BCFE-D3F3-BC4B-A21C-94A3BE023E2D}">
      <dgm:prSet/>
      <dgm:spPr/>
      <dgm:t>
        <a:bodyPr/>
        <a:lstStyle/>
        <a:p>
          <a:endParaRPr lang="ru-RU"/>
        </a:p>
      </dgm:t>
    </dgm:pt>
    <dgm:pt modelId="{2EFD35A0-1F68-2D41-A5D9-E933269F6295}" type="sibTrans" cxnId="{EC18BCFE-D3F3-BC4B-A21C-94A3BE023E2D}">
      <dgm:prSet/>
      <dgm:spPr/>
      <dgm:t>
        <a:bodyPr/>
        <a:lstStyle/>
        <a:p>
          <a:endParaRPr lang="ru-RU"/>
        </a:p>
      </dgm:t>
    </dgm:pt>
    <dgm:pt modelId="{7564C8E1-DC19-904A-A1E1-580F3D0FD3C5}">
      <dgm:prSet/>
      <dgm:spPr/>
      <dgm:t>
        <a:bodyPr/>
        <a:lstStyle/>
        <a:p>
          <a:pPr rtl="0"/>
          <a:r>
            <a:rPr lang="ru-RU" dirty="0" smtClean="0"/>
            <a:t>Портал Абитуриента</a:t>
          </a:r>
          <a:endParaRPr lang="ru-RU" dirty="0"/>
        </a:p>
      </dgm:t>
    </dgm:pt>
    <dgm:pt modelId="{18CE076C-1732-D446-BA2C-0F44FA77A6FD}" type="parTrans" cxnId="{29D4473B-E49A-4D43-A3E6-DB3FAB01119D}">
      <dgm:prSet/>
      <dgm:spPr/>
      <dgm:t>
        <a:bodyPr/>
        <a:lstStyle/>
        <a:p>
          <a:endParaRPr lang="ru-RU"/>
        </a:p>
      </dgm:t>
    </dgm:pt>
    <dgm:pt modelId="{75A45972-0B75-BC44-80B4-13F533448FDE}" type="sibTrans" cxnId="{29D4473B-E49A-4D43-A3E6-DB3FAB01119D}">
      <dgm:prSet/>
      <dgm:spPr/>
      <dgm:t>
        <a:bodyPr/>
        <a:lstStyle/>
        <a:p>
          <a:endParaRPr lang="ru-RU"/>
        </a:p>
      </dgm:t>
    </dgm:pt>
    <dgm:pt modelId="{4E0FC542-A801-5946-8CE9-9A7E50FA1285}">
      <dgm:prSet/>
      <dgm:spPr/>
      <dgm:t>
        <a:bodyPr/>
        <a:lstStyle/>
        <a:p>
          <a:pPr rtl="0"/>
          <a:r>
            <a:rPr lang="bg-BG" dirty="0" smtClean="0"/>
            <a:t>Анализ хода проведения приемной кампании</a:t>
          </a:r>
          <a:endParaRPr lang="bg-BG" dirty="0"/>
        </a:p>
      </dgm:t>
    </dgm:pt>
    <dgm:pt modelId="{7135621F-32FA-B24A-9937-021998AFFD97}" type="parTrans" cxnId="{B34F3515-EAD6-904F-82C8-1E111AF35308}">
      <dgm:prSet/>
      <dgm:spPr/>
      <dgm:t>
        <a:bodyPr/>
        <a:lstStyle/>
        <a:p>
          <a:endParaRPr lang="ru-RU"/>
        </a:p>
      </dgm:t>
    </dgm:pt>
    <dgm:pt modelId="{F5080E0C-58A2-3840-A47B-28D1A5FF7889}" type="sibTrans" cxnId="{B34F3515-EAD6-904F-82C8-1E111AF35308}">
      <dgm:prSet/>
      <dgm:spPr/>
      <dgm:t>
        <a:bodyPr/>
        <a:lstStyle/>
        <a:p>
          <a:endParaRPr lang="ru-RU"/>
        </a:p>
      </dgm:t>
    </dgm:pt>
    <dgm:pt modelId="{232185F2-1B0B-3444-8407-2CD30118B915}">
      <dgm:prSet/>
      <dgm:spPr/>
      <dgm:t>
        <a:bodyPr/>
        <a:lstStyle/>
        <a:p>
          <a:pPr rtl="0"/>
          <a:r>
            <a:rPr lang="ru-RU" dirty="0" smtClean="0"/>
            <a:t>Сбор информации о победителях и призерах олимпиад</a:t>
          </a:r>
          <a:endParaRPr lang="ru-RU" dirty="0"/>
        </a:p>
      </dgm:t>
    </dgm:pt>
    <dgm:pt modelId="{652920F7-A71F-F449-BDBE-CDBEE6857557}" type="parTrans" cxnId="{622F0BE0-AD7A-AC4B-94B6-1DBAB9A5C71B}">
      <dgm:prSet/>
      <dgm:spPr/>
      <dgm:t>
        <a:bodyPr/>
        <a:lstStyle/>
        <a:p>
          <a:endParaRPr lang="ru-RU"/>
        </a:p>
      </dgm:t>
    </dgm:pt>
    <dgm:pt modelId="{A8013BA4-0659-0E45-8D0E-8B9624BCFEDD}" type="sibTrans" cxnId="{622F0BE0-AD7A-AC4B-94B6-1DBAB9A5C71B}">
      <dgm:prSet/>
      <dgm:spPr/>
      <dgm:t>
        <a:bodyPr/>
        <a:lstStyle/>
        <a:p>
          <a:endParaRPr lang="ru-RU"/>
        </a:p>
      </dgm:t>
    </dgm:pt>
    <dgm:pt modelId="{EAF140C8-E613-8849-8B69-8A0614F9E580}">
      <dgm:prSet/>
      <dgm:spPr/>
      <dgm:t>
        <a:bodyPr/>
        <a:lstStyle/>
        <a:p>
          <a:pPr rtl="0"/>
          <a:r>
            <a:rPr lang="ru-RU" dirty="0" smtClean="0"/>
            <a:t>Формирование отчетности по результатам приема</a:t>
          </a:r>
          <a:endParaRPr lang="ru-RU" dirty="0"/>
        </a:p>
      </dgm:t>
    </dgm:pt>
    <dgm:pt modelId="{56855A44-E15C-354F-AA26-CF2B2BA791C0}" type="parTrans" cxnId="{8633F4D1-C0F8-EA47-8983-4698E0694718}">
      <dgm:prSet/>
      <dgm:spPr/>
      <dgm:t>
        <a:bodyPr/>
        <a:lstStyle/>
        <a:p>
          <a:endParaRPr lang="ru-RU"/>
        </a:p>
      </dgm:t>
    </dgm:pt>
    <dgm:pt modelId="{3FF4C130-71AE-8C4E-AD41-935F008BBAB0}" type="sibTrans" cxnId="{8633F4D1-C0F8-EA47-8983-4698E0694718}">
      <dgm:prSet/>
      <dgm:spPr/>
      <dgm:t>
        <a:bodyPr/>
        <a:lstStyle/>
        <a:p>
          <a:endParaRPr lang="ru-RU"/>
        </a:p>
      </dgm:t>
    </dgm:pt>
    <dgm:pt modelId="{92A51953-1402-1547-9213-A498C4E5A5A1}">
      <dgm:prSet custT="1"/>
      <dgm:spPr/>
      <dgm:t>
        <a:bodyPr/>
        <a:lstStyle/>
        <a:p>
          <a:pPr rtl="0"/>
          <a:r>
            <a:rPr lang="ru-RU" sz="1800" b="1" dirty="0" smtClean="0"/>
            <a:t>Реализация изменений в соответствии с Порядком приема на обучение 2016-2017  </a:t>
          </a:r>
          <a:endParaRPr lang="ru-RU" sz="1800" b="1" dirty="0"/>
        </a:p>
      </dgm:t>
    </dgm:pt>
    <dgm:pt modelId="{14CCE2F5-BE19-5F4F-A5FD-8E3BA95AC62D}" type="parTrans" cxnId="{77DEDEBF-BA1A-1A42-9780-03AC1C348316}">
      <dgm:prSet/>
      <dgm:spPr/>
      <dgm:t>
        <a:bodyPr/>
        <a:lstStyle/>
        <a:p>
          <a:endParaRPr lang="ru-RU"/>
        </a:p>
      </dgm:t>
    </dgm:pt>
    <dgm:pt modelId="{78103DB5-DC71-1A46-B03E-1A26EF0E9FBC}" type="sibTrans" cxnId="{77DEDEBF-BA1A-1A42-9780-03AC1C348316}">
      <dgm:prSet/>
      <dgm:spPr/>
      <dgm:t>
        <a:bodyPr/>
        <a:lstStyle/>
        <a:p>
          <a:endParaRPr lang="ru-RU"/>
        </a:p>
      </dgm:t>
    </dgm:pt>
    <dgm:pt modelId="{DB762177-7CD8-7C48-966E-959F051E2DD6}" type="pres">
      <dgm:prSet presAssocID="{F9004F5B-1A7C-294E-AFFC-682F6E3AEA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E88949-C2D6-BC48-92FD-AEDA793258E7}" type="pres">
      <dgm:prSet presAssocID="{8B1C57B6-232B-4542-A7ED-D631DFFC37E5}" presName="node" presStyleLbl="node1" presStyleIdx="0" presStyleCnt="6" custLinFactNeighborX="2701" custLinFactNeighborY="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AA57E-3736-2544-92DA-5A635E4CA427}" type="pres">
      <dgm:prSet presAssocID="{2EFD35A0-1F68-2D41-A5D9-E933269F6295}" presName="sibTrans" presStyleCnt="0"/>
      <dgm:spPr/>
      <dgm:t>
        <a:bodyPr/>
        <a:lstStyle/>
        <a:p>
          <a:endParaRPr lang="ru-RU"/>
        </a:p>
      </dgm:t>
    </dgm:pt>
    <dgm:pt modelId="{C95F4A7F-64A1-3549-8E2C-6CD615C0AE34}" type="pres">
      <dgm:prSet presAssocID="{7564C8E1-DC19-904A-A1E1-580F3D0FD3C5}" presName="node" presStyleLbl="node1" presStyleIdx="1" presStyleCnt="6" custLinFactNeighborX="2701" custLinFactNeighborY="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FC76B-867D-634F-A7A2-CA241B42E0FC}" type="pres">
      <dgm:prSet presAssocID="{75A45972-0B75-BC44-80B4-13F533448FDE}" presName="sibTrans" presStyleCnt="0"/>
      <dgm:spPr/>
      <dgm:t>
        <a:bodyPr/>
        <a:lstStyle/>
        <a:p>
          <a:endParaRPr lang="ru-RU"/>
        </a:p>
      </dgm:t>
    </dgm:pt>
    <dgm:pt modelId="{F29CAD89-736B-F647-B4E3-F25CFE9E826F}" type="pres">
      <dgm:prSet presAssocID="{4E0FC542-A801-5946-8CE9-9A7E50FA1285}" presName="node" presStyleLbl="node1" presStyleIdx="2" presStyleCnt="6" custScaleX="117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90F58-9734-4448-8301-92D960294F20}" type="pres">
      <dgm:prSet presAssocID="{F5080E0C-58A2-3840-A47B-28D1A5FF7889}" presName="sibTrans" presStyleCnt="0"/>
      <dgm:spPr/>
      <dgm:t>
        <a:bodyPr/>
        <a:lstStyle/>
        <a:p>
          <a:endParaRPr lang="ru-RU"/>
        </a:p>
      </dgm:t>
    </dgm:pt>
    <dgm:pt modelId="{5093AD68-30D1-1E49-B192-9439314F9540}" type="pres">
      <dgm:prSet presAssocID="{232185F2-1B0B-3444-8407-2CD30118B915}" presName="node" presStyleLbl="node1" presStyleIdx="3" presStyleCnt="6" custLinFactNeighborX="2701" custLinFactNeighborY="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BFA15-20F1-F14B-882C-AA5276037D9B}" type="pres">
      <dgm:prSet presAssocID="{A8013BA4-0659-0E45-8D0E-8B9624BCFEDD}" presName="sibTrans" presStyleCnt="0"/>
      <dgm:spPr/>
      <dgm:t>
        <a:bodyPr/>
        <a:lstStyle/>
        <a:p>
          <a:endParaRPr lang="ru-RU"/>
        </a:p>
      </dgm:t>
    </dgm:pt>
    <dgm:pt modelId="{0F7CA16C-35CC-E741-8E71-D7BFAD02CBCB}" type="pres">
      <dgm:prSet presAssocID="{EAF140C8-E613-8849-8B69-8A0614F9E580}" presName="node" presStyleLbl="node1" presStyleIdx="4" presStyleCnt="6" custLinFactNeighborX="2701" custLinFactNeighborY="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40190-7F06-814E-ABCD-434B848E3B56}" type="pres">
      <dgm:prSet presAssocID="{3FF4C130-71AE-8C4E-AD41-935F008BBAB0}" presName="sibTrans" presStyleCnt="0"/>
      <dgm:spPr/>
      <dgm:t>
        <a:bodyPr/>
        <a:lstStyle/>
        <a:p>
          <a:endParaRPr lang="ru-RU"/>
        </a:p>
      </dgm:t>
    </dgm:pt>
    <dgm:pt modelId="{F464DF0E-1D81-F54C-A8B2-1CA540027C95}" type="pres">
      <dgm:prSet presAssocID="{92A51953-1402-1547-9213-A498C4E5A5A1}" presName="node" presStyleLbl="node1" presStyleIdx="5" presStyleCnt="6" custScaleX="116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D9579A-E08D-468B-B55E-C9C7ECD97338}" type="presOf" srcId="{F9004F5B-1A7C-294E-AFFC-682F6E3AEA06}" destId="{DB762177-7CD8-7C48-966E-959F051E2DD6}" srcOrd="0" destOrd="0" presId="urn:microsoft.com/office/officeart/2005/8/layout/default#1"/>
    <dgm:cxn modelId="{622F0BE0-AD7A-AC4B-94B6-1DBAB9A5C71B}" srcId="{F9004F5B-1A7C-294E-AFFC-682F6E3AEA06}" destId="{232185F2-1B0B-3444-8407-2CD30118B915}" srcOrd="3" destOrd="0" parTransId="{652920F7-A71F-F449-BDBE-CDBEE6857557}" sibTransId="{A8013BA4-0659-0E45-8D0E-8B9624BCFEDD}"/>
    <dgm:cxn modelId="{7620CB18-9331-4550-B62D-35B8E365C9BE}" type="presOf" srcId="{4E0FC542-A801-5946-8CE9-9A7E50FA1285}" destId="{F29CAD89-736B-F647-B4E3-F25CFE9E826F}" srcOrd="0" destOrd="0" presId="urn:microsoft.com/office/officeart/2005/8/layout/default#1"/>
    <dgm:cxn modelId="{ECE92E43-2527-44F7-A655-C1FDF6708B13}" type="presOf" srcId="{92A51953-1402-1547-9213-A498C4E5A5A1}" destId="{F464DF0E-1D81-F54C-A8B2-1CA540027C95}" srcOrd="0" destOrd="0" presId="urn:microsoft.com/office/officeart/2005/8/layout/default#1"/>
    <dgm:cxn modelId="{D6E4244C-A6D8-4B76-9265-D9776DF484F6}" type="presOf" srcId="{232185F2-1B0B-3444-8407-2CD30118B915}" destId="{5093AD68-30D1-1E49-B192-9439314F9540}" srcOrd="0" destOrd="0" presId="urn:microsoft.com/office/officeart/2005/8/layout/default#1"/>
    <dgm:cxn modelId="{A4A6BE54-75DA-42CD-A5E0-560181201A07}" type="presOf" srcId="{7564C8E1-DC19-904A-A1E1-580F3D0FD3C5}" destId="{C95F4A7F-64A1-3549-8E2C-6CD615C0AE34}" srcOrd="0" destOrd="0" presId="urn:microsoft.com/office/officeart/2005/8/layout/default#1"/>
    <dgm:cxn modelId="{8633F4D1-C0F8-EA47-8983-4698E0694718}" srcId="{F9004F5B-1A7C-294E-AFFC-682F6E3AEA06}" destId="{EAF140C8-E613-8849-8B69-8A0614F9E580}" srcOrd="4" destOrd="0" parTransId="{56855A44-E15C-354F-AA26-CF2B2BA791C0}" sibTransId="{3FF4C130-71AE-8C4E-AD41-935F008BBAB0}"/>
    <dgm:cxn modelId="{E11C4C6F-6506-4C28-8BEF-D3C2F7B88280}" type="presOf" srcId="{8B1C57B6-232B-4542-A7ED-D631DFFC37E5}" destId="{2DE88949-C2D6-BC48-92FD-AEDA793258E7}" srcOrd="0" destOrd="0" presId="urn:microsoft.com/office/officeart/2005/8/layout/default#1"/>
    <dgm:cxn modelId="{7445E5F4-B32B-4B4E-B89E-51D73AC791A8}" type="presOf" srcId="{EAF140C8-E613-8849-8B69-8A0614F9E580}" destId="{0F7CA16C-35CC-E741-8E71-D7BFAD02CBCB}" srcOrd="0" destOrd="0" presId="urn:microsoft.com/office/officeart/2005/8/layout/default#1"/>
    <dgm:cxn modelId="{EC18BCFE-D3F3-BC4B-A21C-94A3BE023E2D}" srcId="{F9004F5B-1A7C-294E-AFFC-682F6E3AEA06}" destId="{8B1C57B6-232B-4542-A7ED-D631DFFC37E5}" srcOrd="0" destOrd="0" parTransId="{E00CDB2F-76C2-1D41-98A5-DE8E6B0084A2}" sibTransId="{2EFD35A0-1F68-2D41-A5D9-E933269F6295}"/>
    <dgm:cxn modelId="{77DEDEBF-BA1A-1A42-9780-03AC1C348316}" srcId="{F9004F5B-1A7C-294E-AFFC-682F6E3AEA06}" destId="{92A51953-1402-1547-9213-A498C4E5A5A1}" srcOrd="5" destOrd="0" parTransId="{14CCE2F5-BE19-5F4F-A5FD-8E3BA95AC62D}" sibTransId="{78103DB5-DC71-1A46-B03E-1A26EF0E9FBC}"/>
    <dgm:cxn modelId="{29D4473B-E49A-4D43-A3E6-DB3FAB01119D}" srcId="{F9004F5B-1A7C-294E-AFFC-682F6E3AEA06}" destId="{7564C8E1-DC19-904A-A1E1-580F3D0FD3C5}" srcOrd="1" destOrd="0" parTransId="{18CE076C-1732-D446-BA2C-0F44FA77A6FD}" sibTransId="{75A45972-0B75-BC44-80B4-13F533448FDE}"/>
    <dgm:cxn modelId="{B34F3515-EAD6-904F-82C8-1E111AF35308}" srcId="{F9004F5B-1A7C-294E-AFFC-682F6E3AEA06}" destId="{4E0FC542-A801-5946-8CE9-9A7E50FA1285}" srcOrd="2" destOrd="0" parTransId="{7135621F-32FA-B24A-9937-021998AFFD97}" sibTransId="{F5080E0C-58A2-3840-A47B-28D1A5FF7889}"/>
    <dgm:cxn modelId="{DDC036D0-CCA9-4CF9-98ED-6C06B72B96F5}" type="presParOf" srcId="{DB762177-7CD8-7C48-966E-959F051E2DD6}" destId="{2DE88949-C2D6-BC48-92FD-AEDA793258E7}" srcOrd="0" destOrd="0" presId="urn:microsoft.com/office/officeart/2005/8/layout/default#1"/>
    <dgm:cxn modelId="{D841D2A7-9555-4799-AC89-65E9CED2F887}" type="presParOf" srcId="{DB762177-7CD8-7C48-966E-959F051E2DD6}" destId="{BA8AA57E-3736-2544-92DA-5A635E4CA427}" srcOrd="1" destOrd="0" presId="urn:microsoft.com/office/officeart/2005/8/layout/default#1"/>
    <dgm:cxn modelId="{498863E5-2661-4D0F-94F7-40E5D5023F34}" type="presParOf" srcId="{DB762177-7CD8-7C48-966E-959F051E2DD6}" destId="{C95F4A7F-64A1-3549-8E2C-6CD615C0AE34}" srcOrd="2" destOrd="0" presId="urn:microsoft.com/office/officeart/2005/8/layout/default#1"/>
    <dgm:cxn modelId="{23FC171A-A3F2-48B2-8ACF-A3F730BF1CCA}" type="presParOf" srcId="{DB762177-7CD8-7C48-966E-959F051E2DD6}" destId="{DB5FC76B-867D-634F-A7A2-CA241B42E0FC}" srcOrd="3" destOrd="0" presId="urn:microsoft.com/office/officeart/2005/8/layout/default#1"/>
    <dgm:cxn modelId="{805E10EA-A34F-469E-9E3E-D164BB390E54}" type="presParOf" srcId="{DB762177-7CD8-7C48-966E-959F051E2DD6}" destId="{F29CAD89-736B-F647-B4E3-F25CFE9E826F}" srcOrd="4" destOrd="0" presId="urn:microsoft.com/office/officeart/2005/8/layout/default#1"/>
    <dgm:cxn modelId="{ACDDC72D-ECB2-416C-865F-A72741F4688B}" type="presParOf" srcId="{DB762177-7CD8-7C48-966E-959F051E2DD6}" destId="{8F590F58-9734-4448-8301-92D960294F20}" srcOrd="5" destOrd="0" presId="urn:microsoft.com/office/officeart/2005/8/layout/default#1"/>
    <dgm:cxn modelId="{8EC5C998-805E-4E2E-971A-71119C415101}" type="presParOf" srcId="{DB762177-7CD8-7C48-966E-959F051E2DD6}" destId="{5093AD68-30D1-1E49-B192-9439314F9540}" srcOrd="6" destOrd="0" presId="urn:microsoft.com/office/officeart/2005/8/layout/default#1"/>
    <dgm:cxn modelId="{E0121520-922E-4601-BB11-6CA6ED291180}" type="presParOf" srcId="{DB762177-7CD8-7C48-966E-959F051E2DD6}" destId="{9DABFA15-20F1-F14B-882C-AA5276037D9B}" srcOrd="7" destOrd="0" presId="urn:microsoft.com/office/officeart/2005/8/layout/default#1"/>
    <dgm:cxn modelId="{CDA7318A-ABE2-49CF-9005-D607F77D5636}" type="presParOf" srcId="{DB762177-7CD8-7C48-966E-959F051E2DD6}" destId="{0F7CA16C-35CC-E741-8E71-D7BFAD02CBCB}" srcOrd="8" destOrd="0" presId="urn:microsoft.com/office/officeart/2005/8/layout/default#1"/>
    <dgm:cxn modelId="{3C659127-9ECB-4AB3-A497-1D65497FD3D7}" type="presParOf" srcId="{DB762177-7CD8-7C48-966E-959F051E2DD6}" destId="{09040190-7F06-814E-ABCD-434B848E3B56}" srcOrd="9" destOrd="0" presId="urn:microsoft.com/office/officeart/2005/8/layout/default#1"/>
    <dgm:cxn modelId="{09CF7D47-9779-4811-899D-94C76D4948EE}" type="presParOf" srcId="{DB762177-7CD8-7C48-966E-959F051E2DD6}" destId="{F464DF0E-1D81-F54C-A8B2-1CA540027C95}" srcOrd="10" destOrd="0" presId="urn:microsoft.com/office/officeart/2005/8/layout/default#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8EB2F9-8839-5C43-A57E-45A7CF41A869}" type="doc">
      <dgm:prSet loTypeId="urn:microsoft.com/office/officeart/2008/layout/VerticalCurvedList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DF17CBB0-DE74-7F4C-9D65-FF3779BA2973}">
      <dgm:prSet/>
      <dgm:spPr/>
      <dgm:t>
        <a:bodyPr/>
        <a:lstStyle/>
        <a:p>
          <a:pPr rtl="0"/>
          <a:r>
            <a:rPr lang="ru-RU" dirty="0" smtClean="0"/>
            <a:t>Единые правила ранжирования абитуриентов;</a:t>
          </a:r>
          <a:endParaRPr lang="ru-RU" dirty="0"/>
        </a:p>
      </dgm:t>
    </dgm:pt>
    <dgm:pt modelId="{702D4108-CEB0-C94A-B982-37057C1E3FA0}" type="parTrans" cxnId="{039FB987-2211-9745-AE2A-69391ABF19DD}">
      <dgm:prSet/>
      <dgm:spPr/>
      <dgm:t>
        <a:bodyPr/>
        <a:lstStyle/>
        <a:p>
          <a:endParaRPr lang="ru-RU"/>
        </a:p>
      </dgm:t>
    </dgm:pt>
    <dgm:pt modelId="{F093284A-AF05-B945-ABC5-F8FAE445D0F3}" type="sibTrans" cxnId="{039FB987-2211-9745-AE2A-69391ABF19DD}">
      <dgm:prSet/>
      <dgm:spPr/>
      <dgm:t>
        <a:bodyPr/>
        <a:lstStyle/>
        <a:p>
          <a:endParaRPr lang="ru-RU"/>
        </a:p>
      </dgm:t>
    </dgm:pt>
    <dgm:pt modelId="{3710F78A-A919-EE4F-9E01-057CFAED44F3}">
      <dgm:prSet/>
      <dgm:spPr/>
      <dgm:t>
        <a:bodyPr/>
        <a:lstStyle/>
        <a:p>
          <a:pPr rtl="0"/>
          <a:r>
            <a:rPr lang="ru-RU" dirty="0" smtClean="0"/>
            <a:t>Формирование печатной формы приказа о зачислении; </a:t>
          </a:r>
          <a:endParaRPr lang="ru-RU" dirty="0"/>
        </a:p>
      </dgm:t>
    </dgm:pt>
    <dgm:pt modelId="{A6736BDD-37C1-1049-8DFC-662B6ED2CD65}" type="parTrans" cxnId="{5D55F09C-A121-1243-BC23-7304AA64B80B}">
      <dgm:prSet/>
      <dgm:spPr/>
      <dgm:t>
        <a:bodyPr/>
        <a:lstStyle/>
        <a:p>
          <a:endParaRPr lang="ru-RU"/>
        </a:p>
      </dgm:t>
    </dgm:pt>
    <dgm:pt modelId="{D59503EC-4E5C-6E4D-9B10-E99F92075627}" type="sibTrans" cxnId="{5D55F09C-A121-1243-BC23-7304AA64B80B}">
      <dgm:prSet/>
      <dgm:spPr/>
      <dgm:t>
        <a:bodyPr/>
        <a:lstStyle/>
        <a:p>
          <a:endParaRPr lang="ru-RU"/>
        </a:p>
      </dgm:t>
    </dgm:pt>
    <dgm:pt modelId="{7CAD73CF-44D0-044D-ADDE-1311853E6D18}">
      <dgm:prSet/>
      <dgm:spPr/>
      <dgm:t>
        <a:bodyPr/>
        <a:lstStyle/>
        <a:p>
          <a:pPr rtl="0"/>
          <a:r>
            <a:rPr lang="uk-UA" dirty="0" smtClean="0"/>
            <a:t>Обязательность формирования приказов только в ФИС ГИА для всех вузов по всем формам обучения и условиям приема.</a:t>
          </a:r>
          <a:endParaRPr lang="uk-UA" dirty="0"/>
        </a:p>
      </dgm:t>
    </dgm:pt>
    <dgm:pt modelId="{B5B9C471-7985-7041-AE6D-3C632C0D1460}" type="parTrans" cxnId="{450CEBC9-D790-834A-9659-5C62DA8E7D0B}">
      <dgm:prSet/>
      <dgm:spPr/>
      <dgm:t>
        <a:bodyPr/>
        <a:lstStyle/>
        <a:p>
          <a:endParaRPr lang="ru-RU"/>
        </a:p>
      </dgm:t>
    </dgm:pt>
    <dgm:pt modelId="{5B47CF79-A58C-EC4A-884D-8299DFA1FA47}" type="sibTrans" cxnId="{450CEBC9-D790-834A-9659-5C62DA8E7D0B}">
      <dgm:prSet/>
      <dgm:spPr/>
      <dgm:t>
        <a:bodyPr/>
        <a:lstStyle/>
        <a:p>
          <a:endParaRPr lang="ru-RU"/>
        </a:p>
      </dgm:t>
    </dgm:pt>
    <dgm:pt modelId="{BCA1B949-8A31-8D4D-B524-8D4CC14FCD38}">
      <dgm:prSet/>
      <dgm:spPr/>
      <dgm:t>
        <a:bodyPr/>
        <a:lstStyle/>
        <a:p>
          <a:pPr rtl="0"/>
          <a:r>
            <a:rPr lang="ru-RU" dirty="0" smtClean="0"/>
            <a:t>Обеспечение юридической значимости сведений, вносимых в ФИС ГИА и Приема, с помощью заверения данных ЭП.</a:t>
          </a:r>
          <a:endParaRPr lang="ru-RU" dirty="0"/>
        </a:p>
      </dgm:t>
    </dgm:pt>
    <dgm:pt modelId="{781A469B-D562-DC45-988F-33E6C499885F}" type="parTrans" cxnId="{4571C3FD-5EBE-6E48-A4D2-B7D9765E2E56}">
      <dgm:prSet/>
      <dgm:spPr/>
      <dgm:t>
        <a:bodyPr/>
        <a:lstStyle/>
        <a:p>
          <a:endParaRPr lang="ru-RU"/>
        </a:p>
      </dgm:t>
    </dgm:pt>
    <dgm:pt modelId="{6217FAB3-AB4E-344F-BA2E-359ED9B04B24}" type="sibTrans" cxnId="{4571C3FD-5EBE-6E48-A4D2-B7D9765E2E56}">
      <dgm:prSet/>
      <dgm:spPr/>
      <dgm:t>
        <a:bodyPr/>
        <a:lstStyle/>
        <a:p>
          <a:endParaRPr lang="ru-RU"/>
        </a:p>
      </dgm:t>
    </dgm:pt>
    <dgm:pt modelId="{E70EFB0B-BB89-9540-8F06-E966C8174FE1}">
      <dgm:prSet/>
      <dgm:spPr/>
      <dgm:t>
        <a:bodyPr/>
        <a:lstStyle/>
        <a:p>
          <a:pPr rtl="0"/>
          <a:r>
            <a:rPr lang="ru-RU" dirty="0" smtClean="0"/>
            <a:t>Полностью автоматизированный расчет списков зачисленных на основе информации о заявлениях и структуре приема, внесенной вузами в ФИС ГИА и Приема;</a:t>
          </a:r>
          <a:endParaRPr lang="ru-RU" dirty="0"/>
        </a:p>
      </dgm:t>
    </dgm:pt>
    <dgm:pt modelId="{E08E373A-3801-2D47-B5A3-1330A8E70D16}" type="sibTrans" cxnId="{2A966F50-E72A-0E47-85E7-D87D38DA04B1}">
      <dgm:prSet/>
      <dgm:spPr/>
      <dgm:t>
        <a:bodyPr/>
        <a:lstStyle/>
        <a:p>
          <a:endParaRPr lang="ru-RU"/>
        </a:p>
      </dgm:t>
    </dgm:pt>
    <dgm:pt modelId="{49B586C8-4B08-E94B-9853-37D713F49201}" type="parTrans" cxnId="{2A966F50-E72A-0E47-85E7-D87D38DA04B1}">
      <dgm:prSet/>
      <dgm:spPr/>
      <dgm:t>
        <a:bodyPr/>
        <a:lstStyle/>
        <a:p>
          <a:endParaRPr lang="ru-RU"/>
        </a:p>
      </dgm:t>
    </dgm:pt>
    <dgm:pt modelId="{8A9DA7CF-FDBE-6145-8F66-E753FD878C82}" type="pres">
      <dgm:prSet presAssocID="{208EB2F9-8839-5C43-A57E-45A7CF41A8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B0945E-9011-8F4D-9C69-3FD80A3D2C4C}" type="pres">
      <dgm:prSet presAssocID="{208EB2F9-8839-5C43-A57E-45A7CF41A869}" presName="Name1" presStyleCnt="0"/>
      <dgm:spPr/>
      <dgm:t>
        <a:bodyPr/>
        <a:lstStyle/>
        <a:p>
          <a:endParaRPr lang="ru-RU"/>
        </a:p>
      </dgm:t>
    </dgm:pt>
    <dgm:pt modelId="{F7697D6A-98B5-E846-8026-3E3AA1F30B9F}" type="pres">
      <dgm:prSet presAssocID="{208EB2F9-8839-5C43-A57E-45A7CF41A869}" presName="cycle" presStyleCnt="0"/>
      <dgm:spPr/>
      <dgm:t>
        <a:bodyPr/>
        <a:lstStyle/>
        <a:p>
          <a:endParaRPr lang="ru-RU"/>
        </a:p>
      </dgm:t>
    </dgm:pt>
    <dgm:pt modelId="{DF895BFC-FE0E-6648-AB16-9075D0570632}" type="pres">
      <dgm:prSet presAssocID="{208EB2F9-8839-5C43-A57E-45A7CF41A869}" presName="srcNode" presStyleLbl="node1" presStyleIdx="0" presStyleCnt="5"/>
      <dgm:spPr/>
      <dgm:t>
        <a:bodyPr/>
        <a:lstStyle/>
        <a:p>
          <a:endParaRPr lang="ru-RU"/>
        </a:p>
      </dgm:t>
    </dgm:pt>
    <dgm:pt modelId="{0F5CE86A-8C99-024D-BF2C-34D28F060FFF}" type="pres">
      <dgm:prSet presAssocID="{208EB2F9-8839-5C43-A57E-45A7CF41A869}" presName="conn" presStyleLbl="parChTrans1D2" presStyleIdx="0" presStyleCnt="1"/>
      <dgm:spPr/>
      <dgm:t>
        <a:bodyPr/>
        <a:lstStyle/>
        <a:p>
          <a:endParaRPr lang="ru-RU"/>
        </a:p>
      </dgm:t>
    </dgm:pt>
    <dgm:pt modelId="{96174FDA-E1C4-0043-AD0E-05B95B8031C1}" type="pres">
      <dgm:prSet presAssocID="{208EB2F9-8839-5C43-A57E-45A7CF41A869}" presName="extraNode" presStyleLbl="node1" presStyleIdx="0" presStyleCnt="5"/>
      <dgm:spPr/>
      <dgm:t>
        <a:bodyPr/>
        <a:lstStyle/>
        <a:p>
          <a:endParaRPr lang="ru-RU"/>
        </a:p>
      </dgm:t>
    </dgm:pt>
    <dgm:pt modelId="{D03133FC-10B3-9E44-A295-22A86A819CC2}" type="pres">
      <dgm:prSet presAssocID="{208EB2F9-8839-5C43-A57E-45A7CF41A869}" presName="dstNode" presStyleLbl="node1" presStyleIdx="0" presStyleCnt="5"/>
      <dgm:spPr/>
      <dgm:t>
        <a:bodyPr/>
        <a:lstStyle/>
        <a:p>
          <a:endParaRPr lang="ru-RU"/>
        </a:p>
      </dgm:t>
    </dgm:pt>
    <dgm:pt modelId="{36004BC2-33B5-6248-9DBB-23F20D2B1629}" type="pres">
      <dgm:prSet presAssocID="{E70EFB0B-BB89-9540-8F06-E966C8174FE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AE202-8840-934D-8CE3-58E010B3DD06}" type="pres">
      <dgm:prSet presAssocID="{E70EFB0B-BB89-9540-8F06-E966C8174FE1}" presName="accent_1" presStyleCnt="0"/>
      <dgm:spPr/>
      <dgm:t>
        <a:bodyPr/>
        <a:lstStyle/>
        <a:p>
          <a:endParaRPr lang="ru-RU"/>
        </a:p>
      </dgm:t>
    </dgm:pt>
    <dgm:pt modelId="{4FC8BF1B-68A8-604C-AE76-DB65DA835E11}" type="pres">
      <dgm:prSet presAssocID="{E70EFB0B-BB89-9540-8F06-E966C8174FE1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75ED1310-9E9E-344E-8168-6B1E89185C6F}" type="pres">
      <dgm:prSet presAssocID="{DF17CBB0-DE74-7F4C-9D65-FF3779BA297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2319D-B08B-5941-BA37-1A83E18270AE}" type="pres">
      <dgm:prSet presAssocID="{DF17CBB0-DE74-7F4C-9D65-FF3779BA2973}" presName="accent_2" presStyleCnt="0"/>
      <dgm:spPr/>
      <dgm:t>
        <a:bodyPr/>
        <a:lstStyle/>
        <a:p>
          <a:endParaRPr lang="ru-RU"/>
        </a:p>
      </dgm:t>
    </dgm:pt>
    <dgm:pt modelId="{0ED49696-5952-7047-ACEE-7919E57544E6}" type="pres">
      <dgm:prSet presAssocID="{DF17CBB0-DE74-7F4C-9D65-FF3779BA2973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F57204E2-B831-DC40-B9D7-37AB71E43411}" type="pres">
      <dgm:prSet presAssocID="{3710F78A-A919-EE4F-9E01-057CFAED44F3}" presName="text_3" presStyleLbl="node1" presStyleIdx="2" presStyleCnt="5" custLinFactNeighborX="410" custLinFactNeighborY="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A55EB-2F78-BC45-A658-ED456064323F}" type="pres">
      <dgm:prSet presAssocID="{3710F78A-A919-EE4F-9E01-057CFAED44F3}" presName="accent_3" presStyleCnt="0"/>
      <dgm:spPr/>
      <dgm:t>
        <a:bodyPr/>
        <a:lstStyle/>
        <a:p>
          <a:endParaRPr lang="ru-RU"/>
        </a:p>
      </dgm:t>
    </dgm:pt>
    <dgm:pt modelId="{D7A973AF-E6A6-3F4A-AF94-CCA227F28555}" type="pres">
      <dgm:prSet presAssocID="{3710F78A-A919-EE4F-9E01-057CFAED44F3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B2776028-D685-8F4D-B999-7A4432B186D7}" type="pres">
      <dgm:prSet presAssocID="{7CAD73CF-44D0-044D-ADDE-1311853E6D1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9131C-EAB4-3D48-B5E9-9E19C854BC02}" type="pres">
      <dgm:prSet presAssocID="{7CAD73CF-44D0-044D-ADDE-1311853E6D18}" presName="accent_4" presStyleCnt="0"/>
      <dgm:spPr/>
      <dgm:t>
        <a:bodyPr/>
        <a:lstStyle/>
        <a:p>
          <a:endParaRPr lang="ru-RU"/>
        </a:p>
      </dgm:t>
    </dgm:pt>
    <dgm:pt modelId="{B9D153DD-5D00-9F43-ACBB-B8EB2FBE56BC}" type="pres">
      <dgm:prSet presAssocID="{7CAD73CF-44D0-044D-ADDE-1311853E6D18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19782AE2-2CED-9F40-9A0F-01DFEABD330B}" type="pres">
      <dgm:prSet presAssocID="{BCA1B949-8A31-8D4D-B524-8D4CC14FCD3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609C4-67A1-F34B-A8FF-AA045F23166D}" type="pres">
      <dgm:prSet presAssocID="{BCA1B949-8A31-8D4D-B524-8D4CC14FCD38}" presName="accent_5" presStyleCnt="0"/>
      <dgm:spPr/>
      <dgm:t>
        <a:bodyPr/>
        <a:lstStyle/>
        <a:p>
          <a:endParaRPr lang="ru-RU"/>
        </a:p>
      </dgm:t>
    </dgm:pt>
    <dgm:pt modelId="{A0DD1500-C61E-FE4E-8424-DF87A92122F8}" type="pres">
      <dgm:prSet presAssocID="{BCA1B949-8A31-8D4D-B524-8D4CC14FCD38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FFD31F0E-1F1F-4881-9E20-1957B0A50A60}" type="presOf" srcId="{E08E373A-3801-2D47-B5A3-1330A8E70D16}" destId="{0F5CE86A-8C99-024D-BF2C-34D28F060FFF}" srcOrd="0" destOrd="0" presId="urn:microsoft.com/office/officeart/2008/layout/VerticalCurvedList"/>
    <dgm:cxn modelId="{3B9EDAE8-F0A6-48E4-B346-666CFEA6E6E9}" type="presOf" srcId="{E70EFB0B-BB89-9540-8F06-E966C8174FE1}" destId="{36004BC2-33B5-6248-9DBB-23F20D2B1629}" srcOrd="0" destOrd="0" presId="urn:microsoft.com/office/officeart/2008/layout/VerticalCurvedList"/>
    <dgm:cxn modelId="{CBF46201-04EF-4C58-8D08-BCE17385B255}" type="presOf" srcId="{DF17CBB0-DE74-7F4C-9D65-FF3779BA2973}" destId="{75ED1310-9E9E-344E-8168-6B1E89185C6F}" srcOrd="0" destOrd="0" presId="urn:microsoft.com/office/officeart/2008/layout/VerticalCurvedList"/>
    <dgm:cxn modelId="{2A966F50-E72A-0E47-85E7-D87D38DA04B1}" srcId="{208EB2F9-8839-5C43-A57E-45A7CF41A869}" destId="{E70EFB0B-BB89-9540-8F06-E966C8174FE1}" srcOrd="0" destOrd="0" parTransId="{49B586C8-4B08-E94B-9853-37D713F49201}" sibTransId="{E08E373A-3801-2D47-B5A3-1330A8E70D16}"/>
    <dgm:cxn modelId="{4571C3FD-5EBE-6E48-A4D2-B7D9765E2E56}" srcId="{208EB2F9-8839-5C43-A57E-45A7CF41A869}" destId="{BCA1B949-8A31-8D4D-B524-8D4CC14FCD38}" srcOrd="4" destOrd="0" parTransId="{781A469B-D562-DC45-988F-33E6C499885F}" sibTransId="{6217FAB3-AB4E-344F-BA2E-359ED9B04B24}"/>
    <dgm:cxn modelId="{5660EFD9-18CE-4790-9753-FDCE6905E526}" type="presOf" srcId="{7CAD73CF-44D0-044D-ADDE-1311853E6D18}" destId="{B2776028-D685-8F4D-B999-7A4432B186D7}" srcOrd="0" destOrd="0" presId="urn:microsoft.com/office/officeart/2008/layout/VerticalCurvedList"/>
    <dgm:cxn modelId="{039FB987-2211-9745-AE2A-69391ABF19DD}" srcId="{208EB2F9-8839-5C43-A57E-45A7CF41A869}" destId="{DF17CBB0-DE74-7F4C-9D65-FF3779BA2973}" srcOrd="1" destOrd="0" parTransId="{702D4108-CEB0-C94A-B982-37057C1E3FA0}" sibTransId="{F093284A-AF05-B945-ABC5-F8FAE445D0F3}"/>
    <dgm:cxn modelId="{450CEBC9-D790-834A-9659-5C62DA8E7D0B}" srcId="{208EB2F9-8839-5C43-A57E-45A7CF41A869}" destId="{7CAD73CF-44D0-044D-ADDE-1311853E6D18}" srcOrd="3" destOrd="0" parTransId="{B5B9C471-7985-7041-AE6D-3C632C0D1460}" sibTransId="{5B47CF79-A58C-EC4A-884D-8299DFA1FA47}"/>
    <dgm:cxn modelId="{7B4E2913-214B-4437-987B-F59D90DB42D5}" type="presOf" srcId="{BCA1B949-8A31-8D4D-B524-8D4CC14FCD38}" destId="{19782AE2-2CED-9F40-9A0F-01DFEABD330B}" srcOrd="0" destOrd="0" presId="urn:microsoft.com/office/officeart/2008/layout/VerticalCurvedList"/>
    <dgm:cxn modelId="{0FF208C4-A922-4B1A-8484-7670DB444902}" type="presOf" srcId="{208EB2F9-8839-5C43-A57E-45A7CF41A869}" destId="{8A9DA7CF-FDBE-6145-8F66-E753FD878C82}" srcOrd="0" destOrd="0" presId="urn:microsoft.com/office/officeart/2008/layout/VerticalCurvedList"/>
    <dgm:cxn modelId="{A7FB3660-94A3-4E64-BF93-1BE22E843CF6}" type="presOf" srcId="{3710F78A-A919-EE4F-9E01-057CFAED44F3}" destId="{F57204E2-B831-DC40-B9D7-37AB71E43411}" srcOrd="0" destOrd="0" presId="urn:microsoft.com/office/officeart/2008/layout/VerticalCurvedList"/>
    <dgm:cxn modelId="{5D55F09C-A121-1243-BC23-7304AA64B80B}" srcId="{208EB2F9-8839-5C43-A57E-45A7CF41A869}" destId="{3710F78A-A919-EE4F-9E01-057CFAED44F3}" srcOrd="2" destOrd="0" parTransId="{A6736BDD-37C1-1049-8DFC-662B6ED2CD65}" sibTransId="{D59503EC-4E5C-6E4D-9B10-E99F92075627}"/>
    <dgm:cxn modelId="{52681006-3437-4AC6-A750-460E028652AB}" type="presParOf" srcId="{8A9DA7CF-FDBE-6145-8F66-E753FD878C82}" destId="{96B0945E-9011-8F4D-9C69-3FD80A3D2C4C}" srcOrd="0" destOrd="0" presId="urn:microsoft.com/office/officeart/2008/layout/VerticalCurvedList"/>
    <dgm:cxn modelId="{EDAC215A-31D4-4EE8-A1DA-3FA1D9066C4E}" type="presParOf" srcId="{96B0945E-9011-8F4D-9C69-3FD80A3D2C4C}" destId="{F7697D6A-98B5-E846-8026-3E3AA1F30B9F}" srcOrd="0" destOrd="0" presId="urn:microsoft.com/office/officeart/2008/layout/VerticalCurvedList"/>
    <dgm:cxn modelId="{A67D9ADA-84D5-4F4C-89BB-46FE2311739A}" type="presParOf" srcId="{F7697D6A-98B5-E846-8026-3E3AA1F30B9F}" destId="{DF895BFC-FE0E-6648-AB16-9075D0570632}" srcOrd="0" destOrd="0" presId="urn:microsoft.com/office/officeart/2008/layout/VerticalCurvedList"/>
    <dgm:cxn modelId="{070A035B-6F5D-401C-9337-601B959B91CA}" type="presParOf" srcId="{F7697D6A-98B5-E846-8026-3E3AA1F30B9F}" destId="{0F5CE86A-8C99-024D-BF2C-34D28F060FFF}" srcOrd="1" destOrd="0" presId="urn:microsoft.com/office/officeart/2008/layout/VerticalCurvedList"/>
    <dgm:cxn modelId="{E9D14010-2E02-4C55-BB2F-3D119257FC69}" type="presParOf" srcId="{F7697D6A-98B5-E846-8026-3E3AA1F30B9F}" destId="{96174FDA-E1C4-0043-AD0E-05B95B8031C1}" srcOrd="2" destOrd="0" presId="urn:microsoft.com/office/officeart/2008/layout/VerticalCurvedList"/>
    <dgm:cxn modelId="{FEF87364-25F5-4E1F-ADEA-1454FB4C739B}" type="presParOf" srcId="{F7697D6A-98B5-E846-8026-3E3AA1F30B9F}" destId="{D03133FC-10B3-9E44-A295-22A86A819CC2}" srcOrd="3" destOrd="0" presId="urn:microsoft.com/office/officeart/2008/layout/VerticalCurvedList"/>
    <dgm:cxn modelId="{4AB24697-DF90-42FD-92EB-707062546DAA}" type="presParOf" srcId="{96B0945E-9011-8F4D-9C69-3FD80A3D2C4C}" destId="{36004BC2-33B5-6248-9DBB-23F20D2B1629}" srcOrd="1" destOrd="0" presId="urn:microsoft.com/office/officeart/2008/layout/VerticalCurvedList"/>
    <dgm:cxn modelId="{D526AC7D-8C9F-41BE-81D0-AA1844237D4B}" type="presParOf" srcId="{96B0945E-9011-8F4D-9C69-3FD80A3D2C4C}" destId="{03CAE202-8840-934D-8CE3-58E010B3DD06}" srcOrd="2" destOrd="0" presId="urn:microsoft.com/office/officeart/2008/layout/VerticalCurvedList"/>
    <dgm:cxn modelId="{CB55FB95-7840-4D44-9945-3AF1E1B7A58F}" type="presParOf" srcId="{03CAE202-8840-934D-8CE3-58E010B3DD06}" destId="{4FC8BF1B-68A8-604C-AE76-DB65DA835E11}" srcOrd="0" destOrd="0" presId="urn:microsoft.com/office/officeart/2008/layout/VerticalCurvedList"/>
    <dgm:cxn modelId="{9E6891D7-7BE5-43FB-8EA8-F6E9618DD5E4}" type="presParOf" srcId="{96B0945E-9011-8F4D-9C69-3FD80A3D2C4C}" destId="{75ED1310-9E9E-344E-8168-6B1E89185C6F}" srcOrd="3" destOrd="0" presId="urn:microsoft.com/office/officeart/2008/layout/VerticalCurvedList"/>
    <dgm:cxn modelId="{A7D2D3BE-1319-4DC8-A04C-A7683B3FBC3B}" type="presParOf" srcId="{96B0945E-9011-8F4D-9C69-3FD80A3D2C4C}" destId="{1D32319D-B08B-5941-BA37-1A83E18270AE}" srcOrd="4" destOrd="0" presId="urn:microsoft.com/office/officeart/2008/layout/VerticalCurvedList"/>
    <dgm:cxn modelId="{71075292-50F4-4D6C-8459-2CC6E16CD5CB}" type="presParOf" srcId="{1D32319D-B08B-5941-BA37-1A83E18270AE}" destId="{0ED49696-5952-7047-ACEE-7919E57544E6}" srcOrd="0" destOrd="0" presId="urn:microsoft.com/office/officeart/2008/layout/VerticalCurvedList"/>
    <dgm:cxn modelId="{292E4611-2ED9-4043-8772-5DBB088CCE8F}" type="presParOf" srcId="{96B0945E-9011-8F4D-9C69-3FD80A3D2C4C}" destId="{F57204E2-B831-DC40-B9D7-37AB71E43411}" srcOrd="5" destOrd="0" presId="urn:microsoft.com/office/officeart/2008/layout/VerticalCurvedList"/>
    <dgm:cxn modelId="{DE5F522C-4C3D-466A-ACA1-663859531D01}" type="presParOf" srcId="{96B0945E-9011-8F4D-9C69-3FD80A3D2C4C}" destId="{72BA55EB-2F78-BC45-A658-ED456064323F}" srcOrd="6" destOrd="0" presId="urn:microsoft.com/office/officeart/2008/layout/VerticalCurvedList"/>
    <dgm:cxn modelId="{59139CF9-C852-478C-9EFA-27914D6BAFCD}" type="presParOf" srcId="{72BA55EB-2F78-BC45-A658-ED456064323F}" destId="{D7A973AF-E6A6-3F4A-AF94-CCA227F28555}" srcOrd="0" destOrd="0" presId="urn:microsoft.com/office/officeart/2008/layout/VerticalCurvedList"/>
    <dgm:cxn modelId="{FA9EAA20-042A-4251-9848-3FDA365B308C}" type="presParOf" srcId="{96B0945E-9011-8F4D-9C69-3FD80A3D2C4C}" destId="{B2776028-D685-8F4D-B999-7A4432B186D7}" srcOrd="7" destOrd="0" presId="urn:microsoft.com/office/officeart/2008/layout/VerticalCurvedList"/>
    <dgm:cxn modelId="{86B8786B-FB1F-4FEE-A23D-165178E234E2}" type="presParOf" srcId="{96B0945E-9011-8F4D-9C69-3FD80A3D2C4C}" destId="{1B89131C-EAB4-3D48-B5E9-9E19C854BC02}" srcOrd="8" destOrd="0" presId="urn:microsoft.com/office/officeart/2008/layout/VerticalCurvedList"/>
    <dgm:cxn modelId="{4B74B75D-188E-42A9-956D-29A4DEF39163}" type="presParOf" srcId="{1B89131C-EAB4-3D48-B5E9-9E19C854BC02}" destId="{B9D153DD-5D00-9F43-ACBB-B8EB2FBE56BC}" srcOrd="0" destOrd="0" presId="urn:microsoft.com/office/officeart/2008/layout/VerticalCurvedList"/>
    <dgm:cxn modelId="{472C52B6-6F32-4E6D-9F45-B59EF31442BE}" type="presParOf" srcId="{96B0945E-9011-8F4D-9C69-3FD80A3D2C4C}" destId="{19782AE2-2CED-9F40-9A0F-01DFEABD330B}" srcOrd="9" destOrd="0" presId="urn:microsoft.com/office/officeart/2008/layout/VerticalCurvedList"/>
    <dgm:cxn modelId="{21E696DD-88A6-4BE6-8832-0ED8E02DAC3B}" type="presParOf" srcId="{96B0945E-9011-8F4D-9C69-3FD80A3D2C4C}" destId="{F5A609C4-67A1-F34B-A8FF-AA045F23166D}" srcOrd="10" destOrd="0" presId="urn:microsoft.com/office/officeart/2008/layout/VerticalCurvedList"/>
    <dgm:cxn modelId="{F08A2B1E-E567-4CDC-848B-A858210B4C94}" type="presParOf" srcId="{F5A609C4-67A1-F34B-A8FF-AA045F23166D}" destId="{A0DD1500-C61E-FE4E-8424-DF87A92122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A0D407-8F61-4DB2-B760-6056FE83B45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5317BFC-6CE8-48CC-98AB-2E9742B48AF3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BCC93942-7947-48E1-A3C5-5935E111131A}" type="parTrans" cxnId="{65F5D33F-E88F-4149-8251-13D10232C56E}">
      <dgm:prSet/>
      <dgm:spPr/>
      <dgm:t>
        <a:bodyPr/>
        <a:lstStyle/>
        <a:p>
          <a:endParaRPr lang="ru-RU"/>
        </a:p>
      </dgm:t>
    </dgm:pt>
    <dgm:pt modelId="{BA39529C-9B25-47B8-8C90-9B31489282AA}" type="sibTrans" cxnId="{65F5D33F-E88F-4149-8251-13D10232C56E}">
      <dgm:prSet/>
      <dgm:spPr/>
      <dgm:t>
        <a:bodyPr/>
        <a:lstStyle/>
        <a:p>
          <a:endParaRPr lang="ru-RU"/>
        </a:p>
      </dgm:t>
    </dgm:pt>
    <dgm:pt modelId="{7BAE6E13-6B88-433A-A8B9-03712026F42D}">
      <dgm:prSet phldrT="[Текст]" custT="1"/>
      <dgm:spPr/>
      <dgm:t>
        <a:bodyPr/>
        <a:lstStyle/>
        <a:p>
          <a:r>
            <a:rPr lang="ru-RU" sz="1200" dirty="0" smtClean="0"/>
            <a:t>Обеспечение оперативного отслеживания на едином ресурсе состояния заявлений, поданных абитуриентом в вузы, включая информацию о результатах зачисления</a:t>
          </a:r>
          <a:endParaRPr lang="ru-RU" sz="1200" dirty="0"/>
        </a:p>
      </dgm:t>
    </dgm:pt>
    <dgm:pt modelId="{B0BE351F-77FB-448A-81EB-5707C05B5839}" type="parTrans" cxnId="{382BAAE4-50A8-4ADE-8DE8-007B8ADE5243}">
      <dgm:prSet/>
      <dgm:spPr/>
      <dgm:t>
        <a:bodyPr/>
        <a:lstStyle/>
        <a:p>
          <a:endParaRPr lang="ru-RU"/>
        </a:p>
      </dgm:t>
    </dgm:pt>
    <dgm:pt modelId="{9E8DD496-DF86-4CEB-89E9-B9C9E1FF00B5}" type="sibTrans" cxnId="{382BAAE4-50A8-4ADE-8DE8-007B8ADE5243}">
      <dgm:prSet/>
      <dgm:spPr/>
      <dgm:t>
        <a:bodyPr/>
        <a:lstStyle/>
        <a:p>
          <a:endParaRPr lang="ru-RU"/>
        </a:p>
      </dgm:t>
    </dgm:pt>
    <dgm:pt modelId="{31A6D393-E1CF-4AB1-BCFB-D08C8223D9AC}">
      <dgm:prSet phldrT="[Текст]" custT="1"/>
      <dgm:spPr/>
      <dgm:t>
        <a:bodyPr/>
        <a:lstStyle/>
        <a:p>
          <a:r>
            <a:rPr lang="ru-RU" sz="1200" dirty="0" smtClean="0"/>
            <a:t>Предоставление общественного доступа к подробной информации о приемных кампаниях вузов, в которые абитуриентом были поданы заявления, включая общее количество мест, количество поданных заявлений, текущий конкурс и проходной балл</a:t>
          </a:r>
          <a:endParaRPr lang="ru-RU" sz="1200" dirty="0"/>
        </a:p>
      </dgm:t>
    </dgm:pt>
    <dgm:pt modelId="{EA6D10AB-B474-4679-8C60-1E51735BACE2}" type="parTrans" cxnId="{11FF212F-6BBC-49E1-96C2-F253E9EAA563}">
      <dgm:prSet/>
      <dgm:spPr/>
      <dgm:t>
        <a:bodyPr/>
        <a:lstStyle/>
        <a:p>
          <a:endParaRPr lang="ru-RU"/>
        </a:p>
      </dgm:t>
    </dgm:pt>
    <dgm:pt modelId="{DFB9B8C1-8E87-4394-A5E2-B431B14708DD}" type="sibTrans" cxnId="{11FF212F-6BBC-49E1-96C2-F253E9EAA563}">
      <dgm:prSet/>
      <dgm:spPr/>
      <dgm:t>
        <a:bodyPr/>
        <a:lstStyle/>
        <a:p>
          <a:endParaRPr lang="ru-RU"/>
        </a:p>
      </dgm:t>
    </dgm:pt>
    <dgm:pt modelId="{1620A3D7-5F4B-4D4B-AADE-047961537B4C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7BF54C8-B4C0-408F-8011-DE68B51B08E8}" type="parTrans" cxnId="{1F9FD0A7-CB49-4B9F-9D1D-A00082F5ABA5}">
      <dgm:prSet/>
      <dgm:spPr/>
      <dgm:t>
        <a:bodyPr/>
        <a:lstStyle/>
        <a:p>
          <a:endParaRPr lang="ru-RU"/>
        </a:p>
      </dgm:t>
    </dgm:pt>
    <dgm:pt modelId="{8A8D4DBD-5D79-4FE4-96A9-349BFDE2A79A}" type="sibTrans" cxnId="{1F9FD0A7-CB49-4B9F-9D1D-A00082F5ABA5}">
      <dgm:prSet/>
      <dgm:spPr/>
      <dgm:t>
        <a:bodyPr/>
        <a:lstStyle/>
        <a:p>
          <a:endParaRPr lang="ru-RU"/>
        </a:p>
      </dgm:t>
    </dgm:pt>
    <dgm:pt modelId="{FD33B007-0BB7-417A-BEE7-2409448BA01C}">
      <dgm:prSet phldrT="[Текст]" custT="1"/>
      <dgm:spPr/>
      <dgm:t>
        <a:bodyPr/>
        <a:lstStyle/>
        <a:p>
          <a:r>
            <a:rPr lang="ru-RU" sz="1200" dirty="0" smtClean="0"/>
            <a:t>Обеспечение возможности подбора вузов д</a:t>
          </a:r>
          <a:r>
            <a:rPr lang="ru-RU" sz="1200" b="0" dirty="0" smtClean="0"/>
            <a:t>ля лиц, планирующих поступление, </a:t>
          </a:r>
          <a:r>
            <a:rPr lang="ru-RU" sz="1200" dirty="0" smtClean="0"/>
            <a:t>по различным критериям и параметрам, включая результаты ЕГЭ,  просмотра информации об итогах приема завершившихся приемных кампаний, а также об объеме и структуре приема и ходе проведения действующих приемных кампаний вузов </a:t>
          </a:r>
          <a:endParaRPr lang="ru-RU" sz="1050" dirty="0"/>
        </a:p>
      </dgm:t>
    </dgm:pt>
    <dgm:pt modelId="{5E4DBA79-0619-4D4D-9EF3-275A58B912A4}" type="parTrans" cxnId="{559F2A87-281D-4185-BC7F-AF23B323C6DB}">
      <dgm:prSet/>
      <dgm:spPr/>
      <dgm:t>
        <a:bodyPr/>
        <a:lstStyle/>
        <a:p>
          <a:endParaRPr lang="ru-RU"/>
        </a:p>
      </dgm:t>
    </dgm:pt>
    <dgm:pt modelId="{B3E7976F-FDC2-4DBA-AB48-6F5070D468A8}" type="sibTrans" cxnId="{559F2A87-281D-4185-BC7F-AF23B323C6DB}">
      <dgm:prSet/>
      <dgm:spPr/>
      <dgm:t>
        <a:bodyPr/>
        <a:lstStyle/>
        <a:p>
          <a:endParaRPr lang="ru-RU"/>
        </a:p>
      </dgm:t>
    </dgm:pt>
    <dgm:pt modelId="{2734CF56-70B8-4680-B144-0FA016C98910}">
      <dgm:prSet phldrT="[Текст]"/>
      <dgm:spPr/>
      <dgm:t>
        <a:bodyPr lIns="0" tIns="0" rIns="0" bIns="0"/>
        <a:lstStyle/>
        <a:p>
          <a:r>
            <a:rPr lang="ru-RU" dirty="0" smtClean="0"/>
            <a:t> </a:t>
          </a:r>
          <a:endParaRPr lang="ru-RU" dirty="0"/>
        </a:p>
      </dgm:t>
    </dgm:pt>
    <dgm:pt modelId="{790E2DAD-8EB3-4A56-AD86-95F600636A0B}" type="sibTrans" cxnId="{8DB03713-1C71-4BA3-9BB0-0A1DEB10600A}">
      <dgm:prSet/>
      <dgm:spPr/>
      <dgm:t>
        <a:bodyPr/>
        <a:lstStyle/>
        <a:p>
          <a:endParaRPr lang="ru-RU"/>
        </a:p>
      </dgm:t>
    </dgm:pt>
    <dgm:pt modelId="{CFC6366E-4FE7-4511-816D-0C0E42B9E96B}" type="parTrans" cxnId="{8DB03713-1C71-4BA3-9BB0-0A1DEB10600A}">
      <dgm:prSet/>
      <dgm:spPr/>
      <dgm:t>
        <a:bodyPr/>
        <a:lstStyle/>
        <a:p>
          <a:endParaRPr lang="ru-RU"/>
        </a:p>
      </dgm:t>
    </dgm:pt>
    <dgm:pt modelId="{8BA142E2-A1C3-4089-880B-2D382BCAF05C}" type="pres">
      <dgm:prSet presAssocID="{59A0D407-8F61-4DB2-B760-6056FE83B4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F3C4D0-85D6-4920-9B31-FB8EC2FA1735}" type="pres">
      <dgm:prSet presAssocID="{15317BFC-6CE8-48CC-98AB-2E9742B48AF3}" presName="composite" presStyleCnt="0"/>
      <dgm:spPr/>
      <dgm:t>
        <a:bodyPr/>
        <a:lstStyle/>
        <a:p>
          <a:endParaRPr lang="ru-RU"/>
        </a:p>
      </dgm:t>
    </dgm:pt>
    <dgm:pt modelId="{17E2D8C1-0A39-4929-9F77-86240ABAE76C}" type="pres">
      <dgm:prSet presAssocID="{15317BFC-6CE8-48CC-98AB-2E9742B48AF3}" presName="parentText" presStyleLbl="alignNode1" presStyleIdx="0" presStyleCnt="3" custScaleY="100098" custLinFactNeighborX="-523" custLinFactNeighborY="-1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0B4E9-D35A-4D1E-A342-87764F15B327}" type="pres">
      <dgm:prSet presAssocID="{15317BFC-6CE8-48CC-98AB-2E9742B48AF3}" presName="descendantText" presStyleLbl="alignAcc1" presStyleIdx="0" presStyleCnt="3" custScaleX="96653" custScaleY="100000" custLinFactNeighborX="-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7E8BB-856C-4C17-9089-60C5B085491C}" type="pres">
      <dgm:prSet presAssocID="{BA39529C-9B25-47B8-8C90-9B31489282AA}" presName="sp" presStyleCnt="0"/>
      <dgm:spPr/>
      <dgm:t>
        <a:bodyPr/>
        <a:lstStyle/>
        <a:p>
          <a:endParaRPr lang="ru-RU"/>
        </a:p>
      </dgm:t>
    </dgm:pt>
    <dgm:pt modelId="{6EE243B0-90D2-45BF-A2A0-27DA0048AB78}" type="pres">
      <dgm:prSet presAssocID="{2734CF56-70B8-4680-B144-0FA016C98910}" presName="composite" presStyleCnt="0"/>
      <dgm:spPr/>
      <dgm:t>
        <a:bodyPr/>
        <a:lstStyle/>
        <a:p>
          <a:endParaRPr lang="ru-RU"/>
        </a:p>
      </dgm:t>
    </dgm:pt>
    <dgm:pt modelId="{199E4CF5-2C2E-4AD1-B831-DFE55BEDAA53}" type="pres">
      <dgm:prSet presAssocID="{2734CF56-70B8-4680-B144-0FA016C98910}" presName="parentText" presStyleLbl="alignNode1" presStyleIdx="1" presStyleCnt="3" custScaleX="100000" custScaleY="100196" custLinFactNeighborX="-523" custLinFactNeighborY="1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384F1-F0A4-495A-BBBB-2BEC9697EAB1}" type="pres">
      <dgm:prSet presAssocID="{2734CF56-70B8-4680-B144-0FA016C98910}" presName="descendantText" presStyleLbl="alignAcc1" presStyleIdx="1" presStyleCnt="3" custScaleX="96618" custScaleY="100000" custLinFactNeighborX="-920" custLinFactNeighborY="-4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AD208-B4CD-4BF1-8676-E063316D9817}" type="pres">
      <dgm:prSet presAssocID="{790E2DAD-8EB3-4A56-AD86-95F600636A0B}" presName="sp" presStyleCnt="0"/>
      <dgm:spPr/>
      <dgm:t>
        <a:bodyPr/>
        <a:lstStyle/>
        <a:p>
          <a:endParaRPr lang="ru-RU"/>
        </a:p>
      </dgm:t>
    </dgm:pt>
    <dgm:pt modelId="{EF7EE311-1B18-460A-BBA6-4B7E0D79AEB1}" type="pres">
      <dgm:prSet presAssocID="{1620A3D7-5F4B-4D4B-AADE-047961537B4C}" presName="composite" presStyleCnt="0"/>
      <dgm:spPr/>
      <dgm:t>
        <a:bodyPr/>
        <a:lstStyle/>
        <a:p>
          <a:endParaRPr lang="ru-RU"/>
        </a:p>
      </dgm:t>
    </dgm:pt>
    <dgm:pt modelId="{1A43D4C2-51B9-49E4-A970-4179005B365B}" type="pres">
      <dgm:prSet presAssocID="{1620A3D7-5F4B-4D4B-AADE-047961537B4C}" presName="parentText" presStyleLbl="alignNode1" presStyleIdx="2" presStyleCnt="3" custScaleY="117919" custLinFactNeighborX="-523" custLinFactNeighborY="-61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349DC-A95F-4A61-AAC1-2E1C7367D2B1}" type="pres">
      <dgm:prSet presAssocID="{1620A3D7-5F4B-4D4B-AADE-047961537B4C}" presName="descendantText" presStyleLbl="alignAcc1" presStyleIdx="2" presStyleCnt="3" custScaleX="96520" custScaleY="147420" custLinFactNeighborX="-947" custLinFactNeighborY="-10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9FD0A7-CB49-4B9F-9D1D-A00082F5ABA5}" srcId="{59A0D407-8F61-4DB2-B760-6056FE83B45E}" destId="{1620A3D7-5F4B-4D4B-AADE-047961537B4C}" srcOrd="2" destOrd="0" parTransId="{47BF54C8-B4C0-408F-8011-DE68B51B08E8}" sibTransId="{8A8D4DBD-5D79-4FE4-96A9-349BFDE2A79A}"/>
    <dgm:cxn modelId="{11FF212F-6BBC-49E1-96C2-F253E9EAA563}" srcId="{2734CF56-70B8-4680-B144-0FA016C98910}" destId="{31A6D393-E1CF-4AB1-BCFB-D08C8223D9AC}" srcOrd="0" destOrd="0" parTransId="{EA6D10AB-B474-4679-8C60-1E51735BACE2}" sibTransId="{DFB9B8C1-8E87-4394-A5E2-B431B14708DD}"/>
    <dgm:cxn modelId="{03C76A9E-A4D8-4C32-9348-59D030ED33F3}" type="presOf" srcId="{31A6D393-E1CF-4AB1-BCFB-D08C8223D9AC}" destId="{090384F1-F0A4-495A-BBBB-2BEC9697EAB1}" srcOrd="0" destOrd="0" presId="urn:microsoft.com/office/officeart/2005/8/layout/chevron2"/>
    <dgm:cxn modelId="{75A7AD44-E841-43E5-8B55-0C5FB234C9C9}" type="presOf" srcId="{7BAE6E13-6B88-433A-A8B9-03712026F42D}" destId="{D8A0B4E9-D35A-4D1E-A342-87764F15B327}" srcOrd="0" destOrd="0" presId="urn:microsoft.com/office/officeart/2005/8/layout/chevron2"/>
    <dgm:cxn modelId="{626D3BCB-DA1A-4E3D-B6B8-A02ED827A383}" type="presOf" srcId="{1620A3D7-5F4B-4D4B-AADE-047961537B4C}" destId="{1A43D4C2-51B9-49E4-A970-4179005B365B}" srcOrd="0" destOrd="0" presId="urn:microsoft.com/office/officeart/2005/8/layout/chevron2"/>
    <dgm:cxn modelId="{A125F9D6-4909-4FA6-9492-810B7F3F1794}" type="presOf" srcId="{15317BFC-6CE8-48CC-98AB-2E9742B48AF3}" destId="{17E2D8C1-0A39-4929-9F77-86240ABAE76C}" srcOrd="0" destOrd="0" presId="urn:microsoft.com/office/officeart/2005/8/layout/chevron2"/>
    <dgm:cxn modelId="{559F2A87-281D-4185-BC7F-AF23B323C6DB}" srcId="{1620A3D7-5F4B-4D4B-AADE-047961537B4C}" destId="{FD33B007-0BB7-417A-BEE7-2409448BA01C}" srcOrd="0" destOrd="0" parTransId="{5E4DBA79-0619-4D4D-9EF3-275A58B912A4}" sibTransId="{B3E7976F-FDC2-4DBA-AB48-6F5070D468A8}"/>
    <dgm:cxn modelId="{8DB03713-1C71-4BA3-9BB0-0A1DEB10600A}" srcId="{59A0D407-8F61-4DB2-B760-6056FE83B45E}" destId="{2734CF56-70B8-4680-B144-0FA016C98910}" srcOrd="1" destOrd="0" parTransId="{CFC6366E-4FE7-4511-816D-0C0E42B9E96B}" sibTransId="{790E2DAD-8EB3-4A56-AD86-95F600636A0B}"/>
    <dgm:cxn modelId="{A9BDAD82-AA5D-4C11-B261-B9BE85C3E0AC}" type="presOf" srcId="{59A0D407-8F61-4DB2-B760-6056FE83B45E}" destId="{8BA142E2-A1C3-4089-880B-2D382BCAF05C}" srcOrd="0" destOrd="0" presId="urn:microsoft.com/office/officeart/2005/8/layout/chevron2"/>
    <dgm:cxn modelId="{7830BCC1-26A0-4EF6-ACDD-6FEB2D8BE668}" type="presOf" srcId="{FD33B007-0BB7-417A-BEE7-2409448BA01C}" destId="{F75349DC-A95F-4A61-AAC1-2E1C7367D2B1}" srcOrd="0" destOrd="0" presId="urn:microsoft.com/office/officeart/2005/8/layout/chevron2"/>
    <dgm:cxn modelId="{382BAAE4-50A8-4ADE-8DE8-007B8ADE5243}" srcId="{15317BFC-6CE8-48CC-98AB-2E9742B48AF3}" destId="{7BAE6E13-6B88-433A-A8B9-03712026F42D}" srcOrd="0" destOrd="0" parTransId="{B0BE351F-77FB-448A-81EB-5707C05B5839}" sibTransId="{9E8DD496-DF86-4CEB-89E9-B9C9E1FF00B5}"/>
    <dgm:cxn modelId="{65F5D33F-E88F-4149-8251-13D10232C56E}" srcId="{59A0D407-8F61-4DB2-B760-6056FE83B45E}" destId="{15317BFC-6CE8-48CC-98AB-2E9742B48AF3}" srcOrd="0" destOrd="0" parTransId="{BCC93942-7947-48E1-A3C5-5935E111131A}" sibTransId="{BA39529C-9B25-47B8-8C90-9B31489282AA}"/>
    <dgm:cxn modelId="{8AA18DAA-6374-4BFE-8215-B2846CB9F7DC}" type="presOf" srcId="{2734CF56-70B8-4680-B144-0FA016C98910}" destId="{199E4CF5-2C2E-4AD1-B831-DFE55BEDAA53}" srcOrd="0" destOrd="0" presId="urn:microsoft.com/office/officeart/2005/8/layout/chevron2"/>
    <dgm:cxn modelId="{43ED28EF-81EF-4CAC-8866-2B186DD0AAFC}" type="presParOf" srcId="{8BA142E2-A1C3-4089-880B-2D382BCAF05C}" destId="{19F3C4D0-85D6-4920-9B31-FB8EC2FA1735}" srcOrd="0" destOrd="0" presId="urn:microsoft.com/office/officeart/2005/8/layout/chevron2"/>
    <dgm:cxn modelId="{F8B3188D-4C4E-44F2-A137-D712B30E468E}" type="presParOf" srcId="{19F3C4D0-85D6-4920-9B31-FB8EC2FA1735}" destId="{17E2D8C1-0A39-4929-9F77-86240ABAE76C}" srcOrd="0" destOrd="0" presId="urn:microsoft.com/office/officeart/2005/8/layout/chevron2"/>
    <dgm:cxn modelId="{22C11051-3583-41DF-8127-CE503AB12D9A}" type="presParOf" srcId="{19F3C4D0-85D6-4920-9B31-FB8EC2FA1735}" destId="{D8A0B4E9-D35A-4D1E-A342-87764F15B327}" srcOrd="1" destOrd="0" presId="urn:microsoft.com/office/officeart/2005/8/layout/chevron2"/>
    <dgm:cxn modelId="{EA5EA0C5-D5C8-436B-B2C6-9D81CA2A575D}" type="presParOf" srcId="{8BA142E2-A1C3-4089-880B-2D382BCAF05C}" destId="{A227E8BB-856C-4C17-9089-60C5B085491C}" srcOrd="1" destOrd="0" presId="urn:microsoft.com/office/officeart/2005/8/layout/chevron2"/>
    <dgm:cxn modelId="{29896E96-45A1-46BD-AB09-F07177E1E39C}" type="presParOf" srcId="{8BA142E2-A1C3-4089-880B-2D382BCAF05C}" destId="{6EE243B0-90D2-45BF-A2A0-27DA0048AB78}" srcOrd="2" destOrd="0" presId="urn:microsoft.com/office/officeart/2005/8/layout/chevron2"/>
    <dgm:cxn modelId="{EF581F76-4A33-421B-B319-99AB15BCD28C}" type="presParOf" srcId="{6EE243B0-90D2-45BF-A2A0-27DA0048AB78}" destId="{199E4CF5-2C2E-4AD1-B831-DFE55BEDAA53}" srcOrd="0" destOrd="0" presId="urn:microsoft.com/office/officeart/2005/8/layout/chevron2"/>
    <dgm:cxn modelId="{8A742AB7-3A23-413F-873D-585D1C86B6FB}" type="presParOf" srcId="{6EE243B0-90D2-45BF-A2A0-27DA0048AB78}" destId="{090384F1-F0A4-495A-BBBB-2BEC9697EAB1}" srcOrd="1" destOrd="0" presId="urn:microsoft.com/office/officeart/2005/8/layout/chevron2"/>
    <dgm:cxn modelId="{822BDD79-AC44-437A-9DDC-5F503ACF30DC}" type="presParOf" srcId="{8BA142E2-A1C3-4089-880B-2D382BCAF05C}" destId="{733AD208-B4CD-4BF1-8676-E063316D9817}" srcOrd="3" destOrd="0" presId="urn:microsoft.com/office/officeart/2005/8/layout/chevron2"/>
    <dgm:cxn modelId="{C7A11399-C07E-4BDA-9ED2-B48426AE95BB}" type="presParOf" srcId="{8BA142E2-A1C3-4089-880B-2D382BCAF05C}" destId="{EF7EE311-1B18-460A-BBA6-4B7E0D79AEB1}" srcOrd="4" destOrd="0" presId="urn:microsoft.com/office/officeart/2005/8/layout/chevron2"/>
    <dgm:cxn modelId="{A4D2BF45-4004-4367-8529-A7A6112F47DB}" type="presParOf" srcId="{EF7EE311-1B18-460A-BBA6-4B7E0D79AEB1}" destId="{1A43D4C2-51B9-49E4-A970-4179005B365B}" srcOrd="0" destOrd="0" presId="urn:microsoft.com/office/officeart/2005/8/layout/chevron2"/>
    <dgm:cxn modelId="{CA3BB069-2169-4EE6-BC47-8F42BFE97792}" type="presParOf" srcId="{EF7EE311-1B18-460A-BBA6-4B7E0D79AEB1}" destId="{F75349DC-A95F-4A61-AAC1-2E1C7367D2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88949-C2D6-BC48-92FD-AEDA793258E7}">
      <dsp:nvSpPr>
        <dsp:cNvPr id="0" name=""/>
        <dsp:cNvSpPr/>
      </dsp:nvSpPr>
      <dsp:spPr>
        <a:xfrm>
          <a:off x="69023" y="595865"/>
          <a:ext cx="2524735" cy="151484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Автоматическое формирование приказов о зачислении</a:t>
          </a:r>
          <a:endParaRPr lang="ru-RU" sz="1900" b="0" kern="1200" dirty="0"/>
        </a:p>
      </dsp:txBody>
      <dsp:txXfrm>
        <a:off x="69023" y="595865"/>
        <a:ext cx="2524735" cy="1514841"/>
      </dsp:txXfrm>
    </dsp:sp>
    <dsp:sp modelId="{C95F4A7F-64A1-3549-8E2C-6CD615C0AE34}">
      <dsp:nvSpPr>
        <dsp:cNvPr id="0" name=""/>
        <dsp:cNvSpPr/>
      </dsp:nvSpPr>
      <dsp:spPr>
        <a:xfrm>
          <a:off x="2846232" y="595865"/>
          <a:ext cx="2524735" cy="1514841"/>
        </a:xfrm>
        <a:prstGeom prst="rect">
          <a:avLst/>
        </a:prstGeom>
        <a:solidFill>
          <a:schemeClr val="accent4">
            <a:shade val="80000"/>
            <a:hueOff val="76675"/>
            <a:satOff val="-4724"/>
            <a:lumOff val="612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Портал Абитуриента</a:t>
          </a:r>
          <a:endParaRPr lang="ru-RU" sz="1900" kern="1200" dirty="0"/>
        </a:p>
      </dsp:txBody>
      <dsp:txXfrm>
        <a:off x="2846232" y="595865"/>
        <a:ext cx="2524735" cy="1514841"/>
      </dsp:txXfrm>
    </dsp:sp>
    <dsp:sp modelId="{F29CAD89-736B-F647-B4E3-F25CFE9E826F}">
      <dsp:nvSpPr>
        <dsp:cNvPr id="0" name=""/>
        <dsp:cNvSpPr/>
      </dsp:nvSpPr>
      <dsp:spPr>
        <a:xfrm>
          <a:off x="5555249" y="591169"/>
          <a:ext cx="2976360" cy="1514841"/>
        </a:xfrm>
        <a:prstGeom prst="rect">
          <a:avLst/>
        </a:prstGeom>
        <a:solidFill>
          <a:schemeClr val="accent4">
            <a:shade val="80000"/>
            <a:hueOff val="153351"/>
            <a:satOff val="-9448"/>
            <a:lumOff val="1224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dirty="0" smtClean="0"/>
            <a:t>Анализ хода проведения приемной кампании</a:t>
          </a:r>
          <a:endParaRPr lang="bg-BG" sz="1900" kern="1200" dirty="0"/>
        </a:p>
      </dsp:txBody>
      <dsp:txXfrm>
        <a:off x="5555249" y="591169"/>
        <a:ext cx="2976360" cy="1514841"/>
      </dsp:txXfrm>
    </dsp:sp>
    <dsp:sp modelId="{5093AD68-30D1-1E49-B192-9439314F9540}">
      <dsp:nvSpPr>
        <dsp:cNvPr id="0" name=""/>
        <dsp:cNvSpPr/>
      </dsp:nvSpPr>
      <dsp:spPr>
        <a:xfrm>
          <a:off x="81306" y="2363180"/>
          <a:ext cx="2524735" cy="1514841"/>
        </a:xfrm>
        <a:prstGeom prst="rect">
          <a:avLst/>
        </a:prstGeom>
        <a:solidFill>
          <a:schemeClr val="accent4">
            <a:shade val="80000"/>
            <a:hueOff val="230026"/>
            <a:satOff val="-14173"/>
            <a:lumOff val="1836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Сбор информации о победителях и призерах олимпиад</a:t>
          </a:r>
          <a:endParaRPr lang="ru-RU" sz="1900" kern="1200" dirty="0"/>
        </a:p>
      </dsp:txBody>
      <dsp:txXfrm>
        <a:off x="81306" y="2363180"/>
        <a:ext cx="2524735" cy="1514841"/>
      </dsp:txXfrm>
    </dsp:sp>
    <dsp:sp modelId="{0F7CA16C-35CC-E741-8E71-D7BFAD02CBCB}">
      <dsp:nvSpPr>
        <dsp:cNvPr id="0" name=""/>
        <dsp:cNvSpPr/>
      </dsp:nvSpPr>
      <dsp:spPr>
        <a:xfrm>
          <a:off x="2858515" y="2363180"/>
          <a:ext cx="2524735" cy="1514841"/>
        </a:xfrm>
        <a:prstGeom prst="rect">
          <a:avLst/>
        </a:prstGeom>
        <a:solidFill>
          <a:schemeClr val="accent4">
            <a:shade val="80000"/>
            <a:hueOff val="306702"/>
            <a:satOff val="-18897"/>
            <a:lumOff val="2448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Формирование отчетности по результатам приема</a:t>
          </a:r>
          <a:endParaRPr lang="ru-RU" sz="1900" kern="1200" dirty="0"/>
        </a:p>
      </dsp:txBody>
      <dsp:txXfrm>
        <a:off x="2858515" y="2363180"/>
        <a:ext cx="2524735" cy="1514841"/>
      </dsp:txXfrm>
    </dsp:sp>
    <dsp:sp modelId="{F464DF0E-1D81-F54C-A8B2-1CA540027C95}">
      <dsp:nvSpPr>
        <dsp:cNvPr id="0" name=""/>
        <dsp:cNvSpPr/>
      </dsp:nvSpPr>
      <dsp:spPr>
        <a:xfrm>
          <a:off x="5567531" y="2358484"/>
          <a:ext cx="2951794" cy="1514841"/>
        </a:xfrm>
        <a:prstGeom prst="rect">
          <a:avLst/>
        </a:prstGeom>
        <a:solidFill>
          <a:schemeClr val="accent4">
            <a:shade val="80000"/>
            <a:hueOff val="383377"/>
            <a:satOff val="-23621"/>
            <a:lumOff val="3061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Реализация изменений в соответствии с Порядком приема на обучение 2016-2017  </a:t>
          </a:r>
          <a:endParaRPr lang="ru-RU" sz="1800" b="1" kern="1200" dirty="0"/>
        </a:p>
      </dsp:txBody>
      <dsp:txXfrm>
        <a:off x="5567531" y="2358484"/>
        <a:ext cx="2951794" cy="15148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5CE86A-8C99-024D-BF2C-34D28F060FFF}">
      <dsp:nvSpPr>
        <dsp:cNvPr id="0" name=""/>
        <dsp:cNvSpPr/>
      </dsp:nvSpPr>
      <dsp:spPr>
        <a:xfrm>
          <a:off x="-4517329" y="-692700"/>
          <a:ext cx="5381337" cy="5381337"/>
        </a:xfrm>
        <a:prstGeom prst="blockArc">
          <a:avLst>
            <a:gd name="adj1" fmla="val 18900000"/>
            <a:gd name="adj2" fmla="val 2700000"/>
            <a:gd name="adj3" fmla="val 401"/>
          </a:avLst>
        </a:prstGeom>
        <a:noFill/>
        <a:ln w="9525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04BC2-33B5-6248-9DBB-23F20D2B1629}">
      <dsp:nvSpPr>
        <dsp:cNvPr id="0" name=""/>
        <dsp:cNvSpPr/>
      </dsp:nvSpPr>
      <dsp:spPr>
        <a:xfrm>
          <a:off x="378248" y="249666"/>
          <a:ext cx="6768439" cy="49965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599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Полностью автоматизированный расчет списков зачисленных на основе информации о заявлениях и структуре приема, внесенной вузами в ФИС ГИА и Приема;</a:t>
          </a:r>
          <a:endParaRPr lang="ru-RU" sz="1100" kern="1200" dirty="0"/>
        </a:p>
      </dsp:txBody>
      <dsp:txXfrm>
        <a:off x="378248" y="249666"/>
        <a:ext cx="6768439" cy="499651"/>
      </dsp:txXfrm>
    </dsp:sp>
    <dsp:sp modelId="{4FC8BF1B-68A8-604C-AE76-DB65DA835E11}">
      <dsp:nvSpPr>
        <dsp:cNvPr id="0" name=""/>
        <dsp:cNvSpPr/>
      </dsp:nvSpPr>
      <dsp:spPr>
        <a:xfrm>
          <a:off x="65966" y="187209"/>
          <a:ext cx="624564" cy="624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D1310-9E9E-344E-8168-6B1E89185C6F}">
      <dsp:nvSpPr>
        <dsp:cNvPr id="0" name=""/>
        <dsp:cNvSpPr/>
      </dsp:nvSpPr>
      <dsp:spPr>
        <a:xfrm>
          <a:off x="736284" y="998904"/>
          <a:ext cx="6410403" cy="49965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95844"/>
                <a:satOff val="-5905"/>
                <a:lumOff val="7652"/>
                <a:alphaOff val="0"/>
                <a:shade val="15000"/>
                <a:satMod val="180000"/>
              </a:schemeClr>
            </a:gs>
            <a:gs pos="50000">
              <a:schemeClr val="accent4">
                <a:shade val="80000"/>
                <a:hueOff val="95844"/>
                <a:satOff val="-5905"/>
                <a:lumOff val="7652"/>
                <a:alphaOff val="0"/>
                <a:shade val="45000"/>
                <a:satMod val="170000"/>
              </a:schemeClr>
            </a:gs>
            <a:gs pos="70000">
              <a:schemeClr val="accent4">
                <a:shade val="80000"/>
                <a:hueOff val="95844"/>
                <a:satOff val="-5905"/>
                <a:lumOff val="765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80000"/>
                <a:hueOff val="95844"/>
                <a:satOff val="-5905"/>
                <a:lumOff val="765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599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Единые правила ранжирования абитуриентов;</a:t>
          </a:r>
          <a:endParaRPr lang="ru-RU" sz="1100" kern="1200" dirty="0"/>
        </a:p>
      </dsp:txBody>
      <dsp:txXfrm>
        <a:off x="736284" y="998904"/>
        <a:ext cx="6410403" cy="499651"/>
      </dsp:txXfrm>
    </dsp:sp>
    <dsp:sp modelId="{0ED49696-5952-7047-ACEE-7919E57544E6}">
      <dsp:nvSpPr>
        <dsp:cNvPr id="0" name=""/>
        <dsp:cNvSpPr/>
      </dsp:nvSpPr>
      <dsp:spPr>
        <a:xfrm>
          <a:off x="424002" y="936447"/>
          <a:ext cx="624564" cy="624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95844"/>
              <a:satOff val="-5905"/>
              <a:lumOff val="76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204E2-B831-DC40-B9D7-37AB71E43411}">
      <dsp:nvSpPr>
        <dsp:cNvPr id="0" name=""/>
        <dsp:cNvSpPr/>
      </dsp:nvSpPr>
      <dsp:spPr>
        <a:xfrm>
          <a:off x="872004" y="1749955"/>
          <a:ext cx="6300515" cy="49965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191689"/>
                <a:satOff val="-11811"/>
                <a:lumOff val="15305"/>
                <a:alphaOff val="0"/>
                <a:shade val="15000"/>
                <a:satMod val="180000"/>
              </a:schemeClr>
            </a:gs>
            <a:gs pos="50000">
              <a:schemeClr val="accent4">
                <a:shade val="80000"/>
                <a:hueOff val="191689"/>
                <a:satOff val="-11811"/>
                <a:lumOff val="15305"/>
                <a:alphaOff val="0"/>
                <a:shade val="45000"/>
                <a:satMod val="170000"/>
              </a:schemeClr>
            </a:gs>
            <a:gs pos="70000">
              <a:schemeClr val="accent4">
                <a:shade val="80000"/>
                <a:hueOff val="191689"/>
                <a:satOff val="-11811"/>
                <a:lumOff val="1530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80000"/>
                <a:hueOff val="191689"/>
                <a:satOff val="-11811"/>
                <a:lumOff val="1530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599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Формирование печатной формы приказа о зачислении; </a:t>
          </a:r>
          <a:endParaRPr lang="ru-RU" sz="1100" kern="1200" dirty="0"/>
        </a:p>
      </dsp:txBody>
      <dsp:txXfrm>
        <a:off x="872004" y="1749955"/>
        <a:ext cx="6300515" cy="499651"/>
      </dsp:txXfrm>
    </dsp:sp>
    <dsp:sp modelId="{D7A973AF-E6A6-3F4A-AF94-CCA227F28555}">
      <dsp:nvSpPr>
        <dsp:cNvPr id="0" name=""/>
        <dsp:cNvSpPr/>
      </dsp:nvSpPr>
      <dsp:spPr>
        <a:xfrm>
          <a:off x="533890" y="1685685"/>
          <a:ext cx="624564" cy="624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191689"/>
              <a:satOff val="-11811"/>
              <a:lumOff val="153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76028-D685-8F4D-B999-7A4432B186D7}">
      <dsp:nvSpPr>
        <dsp:cNvPr id="0" name=""/>
        <dsp:cNvSpPr/>
      </dsp:nvSpPr>
      <dsp:spPr>
        <a:xfrm>
          <a:off x="736284" y="2497380"/>
          <a:ext cx="6410403" cy="49965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287533"/>
                <a:satOff val="-17716"/>
                <a:lumOff val="22957"/>
                <a:alphaOff val="0"/>
                <a:shade val="15000"/>
                <a:satMod val="180000"/>
              </a:schemeClr>
            </a:gs>
            <a:gs pos="50000">
              <a:schemeClr val="accent4">
                <a:shade val="80000"/>
                <a:hueOff val="287533"/>
                <a:satOff val="-17716"/>
                <a:lumOff val="22957"/>
                <a:alphaOff val="0"/>
                <a:shade val="45000"/>
                <a:satMod val="170000"/>
              </a:schemeClr>
            </a:gs>
            <a:gs pos="70000">
              <a:schemeClr val="accent4">
                <a:shade val="80000"/>
                <a:hueOff val="287533"/>
                <a:satOff val="-17716"/>
                <a:lumOff val="2295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80000"/>
                <a:hueOff val="287533"/>
                <a:satOff val="-17716"/>
                <a:lumOff val="2295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599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Обязательность формирования приказов только в ФИС ГИА для всех вузов по всем формам обучения и условиям приема.</a:t>
          </a:r>
          <a:endParaRPr lang="uk-UA" sz="1100" kern="1200" dirty="0"/>
        </a:p>
      </dsp:txBody>
      <dsp:txXfrm>
        <a:off x="736284" y="2497380"/>
        <a:ext cx="6410403" cy="499651"/>
      </dsp:txXfrm>
    </dsp:sp>
    <dsp:sp modelId="{B9D153DD-5D00-9F43-ACBB-B8EB2FBE56BC}">
      <dsp:nvSpPr>
        <dsp:cNvPr id="0" name=""/>
        <dsp:cNvSpPr/>
      </dsp:nvSpPr>
      <dsp:spPr>
        <a:xfrm>
          <a:off x="424002" y="2434923"/>
          <a:ext cx="624564" cy="624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287533"/>
              <a:satOff val="-17716"/>
              <a:lumOff val="229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82AE2-2CED-9F40-9A0F-01DFEABD330B}">
      <dsp:nvSpPr>
        <dsp:cNvPr id="0" name=""/>
        <dsp:cNvSpPr/>
      </dsp:nvSpPr>
      <dsp:spPr>
        <a:xfrm>
          <a:off x="378248" y="3246618"/>
          <a:ext cx="6768439" cy="49965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383377"/>
                <a:satOff val="-23621"/>
                <a:lumOff val="30610"/>
                <a:alphaOff val="0"/>
                <a:shade val="15000"/>
                <a:satMod val="180000"/>
              </a:schemeClr>
            </a:gs>
            <a:gs pos="50000">
              <a:schemeClr val="accent4">
                <a:shade val="80000"/>
                <a:hueOff val="383377"/>
                <a:satOff val="-23621"/>
                <a:lumOff val="30610"/>
                <a:alphaOff val="0"/>
                <a:shade val="45000"/>
                <a:satMod val="170000"/>
              </a:schemeClr>
            </a:gs>
            <a:gs pos="70000">
              <a:schemeClr val="accent4">
                <a:shade val="80000"/>
                <a:hueOff val="383377"/>
                <a:satOff val="-23621"/>
                <a:lumOff val="306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shade val="80000"/>
                <a:hueOff val="383377"/>
                <a:satOff val="-23621"/>
                <a:lumOff val="306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6599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Обеспечение юридической значимости сведений, вносимых в ФИС ГИА и Приема, с помощью заверения данных ЭП.</a:t>
          </a:r>
          <a:endParaRPr lang="ru-RU" sz="1100" kern="1200" dirty="0"/>
        </a:p>
      </dsp:txBody>
      <dsp:txXfrm>
        <a:off x="378248" y="3246618"/>
        <a:ext cx="6768439" cy="499651"/>
      </dsp:txXfrm>
    </dsp:sp>
    <dsp:sp modelId="{A0DD1500-C61E-FE4E-8424-DF87A92122F8}">
      <dsp:nvSpPr>
        <dsp:cNvPr id="0" name=""/>
        <dsp:cNvSpPr/>
      </dsp:nvSpPr>
      <dsp:spPr>
        <a:xfrm>
          <a:off x="65966" y="3184161"/>
          <a:ext cx="624564" cy="624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383377"/>
              <a:satOff val="-23621"/>
              <a:lumOff val="306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E2D8C1-0A39-4929-9F77-86240ABAE76C}">
      <dsp:nvSpPr>
        <dsp:cNvPr id="0" name=""/>
        <dsp:cNvSpPr/>
      </dsp:nvSpPr>
      <dsp:spPr>
        <a:xfrm rot="5400000">
          <a:off x="-84867" y="151052"/>
          <a:ext cx="985088" cy="68888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endParaRPr lang="ru-RU" sz="1500" kern="1200" dirty="0"/>
        </a:p>
      </dsp:txBody>
      <dsp:txXfrm rot="5400000">
        <a:off x="-84867" y="151052"/>
        <a:ext cx="985088" cy="688886"/>
      </dsp:txXfrm>
    </dsp:sp>
    <dsp:sp modelId="{D8A0B4E9-D35A-4D1E-A342-87764F15B327}">
      <dsp:nvSpPr>
        <dsp:cNvPr id="0" name=""/>
        <dsp:cNvSpPr/>
      </dsp:nvSpPr>
      <dsp:spPr>
        <a:xfrm rot="5400000">
          <a:off x="4357459" y="-3535382"/>
          <a:ext cx="639680" cy="7720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Обеспечение оперативного отслеживания на едином ресурсе состояния заявлений, поданных абитуриентом в вузы, включая информацию о результатах зачисления</a:t>
          </a:r>
          <a:endParaRPr lang="ru-RU" sz="1200" kern="1200" dirty="0"/>
        </a:p>
      </dsp:txBody>
      <dsp:txXfrm rot="5400000">
        <a:off x="4357459" y="-3535382"/>
        <a:ext cx="639680" cy="7720225"/>
      </dsp:txXfrm>
    </dsp:sp>
    <dsp:sp modelId="{199E4CF5-2C2E-4AD1-B831-DFE55BEDAA53}">
      <dsp:nvSpPr>
        <dsp:cNvPr id="0" name=""/>
        <dsp:cNvSpPr/>
      </dsp:nvSpPr>
      <dsp:spPr>
        <a:xfrm rot="5400000">
          <a:off x="-85349" y="941612"/>
          <a:ext cx="986052" cy="688886"/>
        </a:xfrm>
        <a:prstGeom prst="chevron">
          <a:avLst/>
        </a:prstGeom>
        <a:solidFill>
          <a:schemeClr val="accent4">
            <a:hueOff val="609020"/>
            <a:satOff val="-10536"/>
            <a:lumOff val="-2255"/>
            <a:alphaOff val="0"/>
          </a:schemeClr>
        </a:solidFill>
        <a:ln w="55000" cap="flat" cmpd="thickThin" algn="ctr">
          <a:solidFill>
            <a:schemeClr val="accent4">
              <a:hueOff val="609020"/>
              <a:satOff val="-10536"/>
              <a:lumOff val="-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endParaRPr lang="ru-RU" sz="1500" kern="1200" dirty="0"/>
        </a:p>
      </dsp:txBody>
      <dsp:txXfrm rot="5400000">
        <a:off x="-85349" y="941612"/>
        <a:ext cx="986052" cy="688886"/>
      </dsp:txXfrm>
    </dsp:sp>
    <dsp:sp modelId="{090384F1-F0A4-495A-BBBB-2BEC9697EAB1}">
      <dsp:nvSpPr>
        <dsp:cNvPr id="0" name=""/>
        <dsp:cNvSpPr/>
      </dsp:nvSpPr>
      <dsp:spPr>
        <a:xfrm rot="5400000">
          <a:off x="4356181" y="-2774607"/>
          <a:ext cx="639680" cy="771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609020"/>
              <a:satOff val="-10536"/>
              <a:lumOff val="-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Предоставление общественного доступа к подробной информации о приемных кампаниях вузов, в которые абитуриентом были поданы заявления, включая общее количество мест, количество поданных заявлений, текущий конкурс и проходной балл</a:t>
          </a:r>
          <a:endParaRPr lang="ru-RU" sz="1200" kern="1200" dirty="0"/>
        </a:p>
      </dsp:txBody>
      <dsp:txXfrm rot="5400000">
        <a:off x="4356181" y="-2774607"/>
        <a:ext cx="639680" cy="7717429"/>
      </dsp:txXfrm>
    </dsp:sp>
    <dsp:sp modelId="{1A43D4C2-51B9-49E4-A970-4179005B365B}">
      <dsp:nvSpPr>
        <dsp:cNvPr id="0" name=""/>
        <dsp:cNvSpPr/>
      </dsp:nvSpPr>
      <dsp:spPr>
        <a:xfrm rot="5400000">
          <a:off x="-172558" y="1818899"/>
          <a:ext cx="1160469" cy="688886"/>
        </a:xfrm>
        <a:prstGeom prst="chevron">
          <a:avLst/>
        </a:prstGeom>
        <a:solidFill>
          <a:schemeClr val="accent4">
            <a:hueOff val="1218040"/>
            <a:satOff val="-21072"/>
            <a:lumOff val="-4510"/>
            <a:alphaOff val="0"/>
          </a:schemeClr>
        </a:solidFill>
        <a:ln w="55000" cap="flat" cmpd="thickThin" algn="ctr">
          <a:solidFill>
            <a:schemeClr val="accent4">
              <a:hueOff val="1218040"/>
              <a:satOff val="-21072"/>
              <a:lumOff val="-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endParaRPr lang="ru-RU" sz="1500" kern="1200" dirty="0"/>
        </a:p>
      </dsp:txBody>
      <dsp:txXfrm rot="5400000">
        <a:off x="-172558" y="1818899"/>
        <a:ext cx="1160469" cy="688886"/>
      </dsp:txXfrm>
    </dsp:sp>
    <dsp:sp modelId="{F75349DC-A95F-4A61-AAC1-2E1C7367D2B1}">
      <dsp:nvSpPr>
        <dsp:cNvPr id="0" name=""/>
        <dsp:cNvSpPr/>
      </dsp:nvSpPr>
      <dsp:spPr>
        <a:xfrm rot="5400000">
          <a:off x="4202356" y="-1872080"/>
          <a:ext cx="943017" cy="7709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1218040"/>
              <a:satOff val="-21072"/>
              <a:lumOff val="-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Обеспечение возможности подбора вузов д</a:t>
          </a:r>
          <a:r>
            <a:rPr lang="ru-RU" sz="1200" b="0" kern="1200" dirty="0" smtClean="0"/>
            <a:t>ля лиц, планирующих поступление, </a:t>
          </a:r>
          <a:r>
            <a:rPr lang="ru-RU" sz="1200" kern="1200" dirty="0" smtClean="0"/>
            <a:t>по различным критериям и параметрам, включая результаты ЕГЭ,  просмотра информации об итогах приема завершившихся приемных кампаний, а также об объеме и структуре приема и ходе проведения действующих приемных кампаний вузов </a:t>
          </a:r>
          <a:endParaRPr lang="ru-RU" sz="1050" kern="1200" dirty="0"/>
        </a:p>
      </dsp:txBody>
      <dsp:txXfrm rot="5400000">
        <a:off x="4202356" y="-1872080"/>
        <a:ext cx="943017" cy="7709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1B32E-32F4-D940-B870-5D2B9BD1FEC9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45C20-8ADD-EA4E-B7AD-C2C8EE300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11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107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99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197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5340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9465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0473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855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444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242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226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98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503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851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183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779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751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783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834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82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ru-RU" dirty="0" smtClean="0"/>
              <a:t>и</a:t>
            </a:r>
            <a:r>
              <a:rPr lang="ru-RU" baseline="0" dirty="0" smtClean="0"/>
              <a:t> 4 работы переименовать</a:t>
            </a:r>
            <a:r>
              <a:rPr lang="en-US" baseline="0" dirty="0" smtClean="0"/>
              <a:t> </a:t>
            </a:r>
            <a:r>
              <a:rPr lang="ru-RU" baseline="0" dirty="0" smtClean="0"/>
              <a:t>в что-то про модернизацию, </a:t>
            </a:r>
            <a:r>
              <a:rPr lang="ru-RU" baseline="0" dirty="0" err="1" smtClean="0"/>
              <a:t>соответвенно</a:t>
            </a:r>
            <a:r>
              <a:rPr lang="ru-RU" baseline="0" dirty="0" smtClean="0"/>
              <a:t> переименовать слайды далее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28C62-B2DC-4476-8FB3-53D4C1F60CF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315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37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658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393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612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45C20-8ADD-EA4E-B7AD-C2C8EE300EE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38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47AC64-2307-45B0-931A-8F155B204A64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F39412-3970-445F-9A78-8E9D50B1B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98ABC-E2B8-487D-96E9-CB930FF9E4AF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39412-3970-445F-9A78-8E9D50B1B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1C9A32-BB55-49A3-9623-18B25A0A48C2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39412-3970-445F-9A78-8E9D50B1B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D9FF8-E2D5-4118-A6E3-9622AD4D15B5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39412-3970-445F-9A78-8E9D50B1B7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41FB9-35FA-44A4-A8C6-968643E53E51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39412-3970-445F-9A78-8E9D50B1B7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F16F6-0AB2-4417-86D1-6A34134B4197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39412-3970-445F-9A78-8E9D50B1B7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5FA21-2DDB-455A-9C0D-6D176AE67D45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39412-3970-445F-9A78-8E9D50B1B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2129B-649C-4F29-B40C-32577A648AE3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39412-3970-445F-9A78-8E9D50B1B7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19315-E954-4575-9FFC-DD7BDA7CA0F6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39412-3970-445F-9A78-8E9D50B1B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153C01-0F7A-4070-A1A8-307B7B249DE8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39412-3970-445F-9A78-8E9D50B1B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060B24-F75F-44CA-A4F0-0A209ADC39EA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F39412-3970-445F-9A78-8E9D50B1B7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673EBF-F67F-44FD-B680-FEA7E06B1EE8}" type="datetime1">
              <a:rPr lang="ru-RU" smtClean="0"/>
              <a:pPr/>
              <a:t>24.11.2015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4F39412-3970-445F-9A78-8E9D50B1B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png"/><Relationship Id="rId4" Type="http://schemas.openxmlformats.org/officeDocument/2006/relationships/diagramData" Target="../diagrams/data2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24944"/>
            <a:ext cx="4392488" cy="9012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9804" y="2924944"/>
            <a:ext cx="4494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Верный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ориентир в мире информационных технологий</a:t>
            </a:r>
          </a:p>
        </p:txBody>
      </p:sp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660232" y="6381328"/>
            <a:ext cx="2339975" cy="57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05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Москва</a:t>
            </a:r>
            <a:r>
              <a:rPr lang="ru-RU" sz="1200" b="1" dirty="0" smtClean="0">
                <a:solidFill>
                  <a:schemeClr val="bg1"/>
                </a:solidFill>
                <a:latin typeface="+mj-lt"/>
              </a:rPr>
              <a:t> ,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2015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521268"/>
            <a:ext cx="4392488" cy="229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4499992" y="4005064"/>
            <a:ext cx="4752528" cy="792088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ФИС ГИА и Приема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435496" y="5157192"/>
            <a:ext cx="8708504" cy="8396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3200" dirty="0" smtClean="0"/>
              <a:t>Планируемые изменения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9412-3970-445F-9A78-8E9D50B1B75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4701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2740642" cy="14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221488" cy="5040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 Портал Абитуриента. Раздел «Выпускникам»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80592" cy="319733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0" y="980728"/>
            <a:ext cx="9144000" cy="4896544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1000"/>
              </a:spcBef>
              <a:buNone/>
            </a:pPr>
            <a:r>
              <a:rPr lang="ru-RU" sz="2000" dirty="0" smtClean="0"/>
              <a:t>	Раздел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«Выпускникам» </a:t>
            </a:r>
            <a:r>
              <a:rPr lang="ru-RU" sz="2000" dirty="0" smtClean="0"/>
              <a:t>предназначен для обеспечения возможности предоставления общедоступных сведений о приемных кампаниях вузов для всех лиц, планирующих подачу заявлений в вузы, и обеспечивает:</a:t>
            </a:r>
          </a:p>
          <a:p>
            <a:pPr marL="646721" indent="-386894" defTabSz="515859">
              <a:spcBef>
                <a:spcPts val="338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ü"/>
            </a:pPr>
            <a:r>
              <a:rPr lang="ru-RU" sz="2000" dirty="0" smtClean="0"/>
              <a:t>Поиск вузов по различным критериям и параметрам: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ru-RU" sz="1800" b="1" dirty="0" smtClean="0"/>
              <a:t>Общие сведения по вузу </a:t>
            </a:r>
            <a:r>
              <a:rPr lang="ru-RU" sz="1800" dirty="0" smtClean="0"/>
              <a:t>(наименование, местоположение, форма собственности, головной/филиал, наличие общежития или военной кафедры);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ru-RU" sz="1800" b="1" dirty="0" smtClean="0"/>
              <a:t>Условия приема </a:t>
            </a:r>
            <a:r>
              <a:rPr lang="ru-RU" sz="1800" dirty="0" smtClean="0"/>
              <a:t>(уровень образования, форма обучения, источник финансирования);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ru-RU" sz="1800" b="1" dirty="0" smtClean="0"/>
              <a:t>Укрупненные группы специальностей</a:t>
            </a:r>
            <a:r>
              <a:rPr lang="ru-RU" sz="1800" dirty="0" smtClean="0"/>
              <a:t>;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ru-RU" sz="1800" b="1" dirty="0" smtClean="0"/>
              <a:t>Указание предметов ЕГЭ </a:t>
            </a:r>
            <a:r>
              <a:rPr lang="ru-RU" sz="1800" dirty="0" smtClean="0"/>
              <a:t>(и/или баллов по предметам ЕГЭ).</a:t>
            </a:r>
          </a:p>
        </p:txBody>
      </p:sp>
    </p:spTree>
    <p:extLst>
      <p:ext uri="{BB962C8B-B14F-4D97-AF65-F5344CB8AC3E}">
        <p14:creationId xmlns:p14="http://schemas.microsoft.com/office/powerpoint/2010/main" xmlns="" val="2355763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221488" cy="5040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 Портал Абитуриента. Раздел «Выпускникам»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80592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11</a:t>
            </a:fld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764704"/>
            <a:ext cx="8568952" cy="568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5763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221488" cy="5040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 Портал Абитуриента. Раздел «Выпускникам»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460432" y="6525344"/>
            <a:ext cx="552600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12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0" y="764704"/>
            <a:ext cx="8820472" cy="4896544"/>
          </a:xfrm>
        </p:spPr>
        <p:txBody>
          <a:bodyPr>
            <a:normAutofit/>
          </a:bodyPr>
          <a:lstStyle/>
          <a:p>
            <a:pPr marL="646721" indent="-386894" defTabSz="515859">
              <a:spcBef>
                <a:spcPts val="338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ü"/>
            </a:pPr>
            <a:r>
              <a:rPr lang="ru-RU" sz="1800" dirty="0" smtClean="0"/>
              <a:t>Просмотр информации об итогах приема завершившихся приемных кампаний, а также о ходе проведения действующих приемных кампаний вузов (включая объем и структуру приема, сведения о количестве поданных заявлений и зачисленных абитуриентов и др.)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t="11414" b="13074"/>
          <a:stretch>
            <a:fillRect/>
          </a:stretch>
        </p:blipFill>
        <p:spPr bwMode="auto">
          <a:xfrm>
            <a:off x="827584" y="2132856"/>
            <a:ext cx="76328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5763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221488" cy="5040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 Портал Абитуриента. Раздел «Выпускникам»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460432" y="6525344"/>
            <a:ext cx="552600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13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0" y="764704"/>
            <a:ext cx="8820472" cy="4896544"/>
          </a:xfrm>
        </p:spPr>
        <p:txBody>
          <a:bodyPr>
            <a:normAutofit/>
          </a:bodyPr>
          <a:lstStyle/>
          <a:p>
            <a:pPr marL="646721" indent="-386894" defTabSz="515859">
              <a:spcBef>
                <a:spcPts val="338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ü"/>
            </a:pPr>
            <a:r>
              <a:rPr lang="ru-RU" sz="1800" dirty="0" smtClean="0"/>
              <a:t>Просмотр дополнительной информации по конкретному условию приема, включая перечень вступительных испытаний, учитываемых индивидуальных достижений, включая возможность поступления по результатам прошедшей приемной кампании в случае подбора вуза по баллам ЕГЭ.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3219" y="2301113"/>
            <a:ext cx="5941149" cy="415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5763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221488" cy="5040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 Портал Абитуриента. Раздел «Выпускникам»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80592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14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0" y="764704"/>
            <a:ext cx="8820472" cy="4896544"/>
          </a:xfrm>
        </p:spPr>
        <p:txBody>
          <a:bodyPr>
            <a:normAutofit/>
          </a:bodyPr>
          <a:lstStyle/>
          <a:p>
            <a:pPr marL="646721" indent="-386894" defTabSz="515859">
              <a:spcBef>
                <a:spcPts val="338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ü"/>
            </a:pPr>
            <a:r>
              <a:rPr lang="ru-RU" sz="1800" dirty="0" smtClean="0"/>
              <a:t>Просмотр общих сведений по вузу, а также информации о приемных кампаниях вузов (включая объем и структуру приема, перечень вступительных испытаний и учитываемых индивидуальных достижений)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988840"/>
            <a:ext cx="6120680" cy="451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5763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2740642" cy="14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308304" cy="5040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 Портал Абитуриента. Раздел «Абитуриентам»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80592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15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0" y="980728"/>
            <a:ext cx="9144000" cy="4896544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1000"/>
              </a:spcBef>
              <a:buNone/>
            </a:pPr>
            <a:r>
              <a:rPr lang="ru-RU" sz="2000" dirty="0" smtClean="0"/>
              <a:t>	Основной задачей данной раздела является разработка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«Личного кабинета абитуриента»</a:t>
            </a:r>
            <a:r>
              <a:rPr lang="ru-RU" sz="2000" dirty="0" smtClean="0"/>
              <a:t>, предназначенного для лиц, уже подавших заявления в вузы и обеспечивающего:</a:t>
            </a:r>
            <a:endParaRPr lang="ru-RU" sz="2400" dirty="0" smtClean="0"/>
          </a:p>
          <a:p>
            <a:pPr marL="393192" lvl="1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 smtClean="0"/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Просмотр информации обо всех поданных абитуриентом заявлениях, включая информацию о текущем статусе заявлений, а также о результатах зачисления в образовательные организации;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Просмотр подробной информации о приемных кампаниях тех образовательных организаций, в которые абитуриентом были поданы заявления.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355763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2740642" cy="14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308304" cy="5040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 Портал Абитуриента. Раздел «Абитуриентам»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80592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16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0" y="980728"/>
            <a:ext cx="8676456" cy="4896544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ru-RU" sz="2400" dirty="0" smtClean="0"/>
              <a:t>Основные функции раздела:</a:t>
            </a:r>
          </a:p>
          <a:p>
            <a:pPr marL="646721" indent="-386894" defTabSz="515859">
              <a:spcBef>
                <a:spcPts val="338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ü"/>
            </a:pPr>
            <a:r>
              <a:rPr lang="ru-RU" sz="1800" dirty="0" smtClean="0"/>
              <a:t>Регистрация абитуриента и авторизация на портале</a:t>
            </a:r>
          </a:p>
          <a:p>
            <a:pPr marL="342891" indent="-342891">
              <a:spcBef>
                <a:spcPts val="600"/>
              </a:spcBef>
              <a:buNone/>
            </a:pPr>
            <a:r>
              <a:rPr lang="ru-RU" sz="1600" dirty="0" smtClean="0"/>
              <a:t>	Внесение абитуриентом регистрационных сведений для осуществления в дальнейшем поиска информации по заявлениям:</a:t>
            </a:r>
          </a:p>
          <a:p>
            <a:pPr marL="800080" lvl="1" indent="-180000">
              <a:buFont typeface="Calibri" pitchFamily="34" charset="0"/>
              <a:buChar char="‒"/>
            </a:pPr>
            <a:r>
              <a:rPr lang="ru-RU" sz="1600" dirty="0" smtClean="0"/>
              <a:t>Фамилия, имя, отчество абитуриента;</a:t>
            </a:r>
          </a:p>
          <a:p>
            <a:pPr marL="800080" lvl="1" indent="-180000">
              <a:buFont typeface="Calibri" pitchFamily="34" charset="0"/>
              <a:buChar char="‒"/>
            </a:pPr>
            <a:r>
              <a:rPr lang="ru-RU" sz="1600" dirty="0" smtClean="0"/>
              <a:t>Номер документа, удостоверяющего личность абитуриента (без серии документа).</a:t>
            </a:r>
          </a:p>
          <a:p>
            <a:pPr marL="800080" lvl="1" indent="-180000">
              <a:buNone/>
            </a:pPr>
            <a:endParaRPr lang="ru-RU" sz="1600" dirty="0" smtClean="0"/>
          </a:p>
          <a:p>
            <a:pPr marL="544048" indent="-180000">
              <a:buNone/>
            </a:pPr>
            <a:r>
              <a:rPr lang="ru-RU" sz="1600" dirty="0" smtClean="0"/>
              <a:t>Авторизация на портале возможна несколькими способами:</a:t>
            </a:r>
          </a:p>
          <a:p>
            <a:pPr marL="1037833" lvl="2" indent="-216000">
              <a:buFont typeface="+mj-lt"/>
              <a:buAutoNum type="arabicParenR"/>
            </a:pPr>
            <a:r>
              <a:rPr lang="ru-RU" sz="1400" dirty="0" smtClean="0"/>
              <a:t>предварительная регистрация на портале;</a:t>
            </a:r>
          </a:p>
          <a:p>
            <a:pPr marL="1037833" lvl="2" indent="-216000">
              <a:buFont typeface="+mj-lt"/>
              <a:buAutoNum type="arabicParenR"/>
            </a:pPr>
            <a:r>
              <a:rPr lang="ru-RU" sz="1400" dirty="0" smtClean="0"/>
              <a:t>вход по регистрационным данным абитуриента – в этом случае при повторном входе на портал для просмотра информации о поданных заявлениях необходимо будет заново ввести регистрационные данные.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355763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308304" cy="5040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 Портал Абитуриента. Раздел «Абитуриентам»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80592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17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836712"/>
            <a:ext cx="8136904" cy="563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5763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2740642" cy="14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308304" cy="5040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 Портал Абитуриента. Раздел «Абитуриентам»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80592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18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0" y="980728"/>
            <a:ext cx="9144000" cy="4896544"/>
          </a:xfrm>
        </p:spPr>
        <p:txBody>
          <a:bodyPr>
            <a:normAutofit/>
          </a:bodyPr>
          <a:lstStyle/>
          <a:p>
            <a:pPr marL="800080" lvl="1" indent="-180000">
              <a:buNone/>
            </a:pPr>
            <a:endParaRPr lang="ru-RU" sz="1600" dirty="0" smtClean="0"/>
          </a:p>
          <a:p>
            <a:pPr marL="646721" indent="-386894" defTabSz="515859">
              <a:spcBef>
                <a:spcPts val="338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ü"/>
            </a:pPr>
            <a:r>
              <a:rPr lang="ru-RU" sz="1800" dirty="0" smtClean="0"/>
              <a:t>Просмотр информации о поданных заявлениях</a:t>
            </a:r>
          </a:p>
          <a:p>
            <a:pPr marL="800080" lvl="1" indent="-180000">
              <a:buFont typeface="Calibri" pitchFamily="34" charset="0"/>
              <a:buChar char="‒"/>
            </a:pPr>
            <a:r>
              <a:rPr lang="ru-RU" sz="1600" dirty="0" smtClean="0"/>
              <a:t>Сведения о заявлении (наименование вуза, условия приема);</a:t>
            </a:r>
          </a:p>
          <a:p>
            <a:pPr marL="800080" lvl="1" indent="-180000">
              <a:buFont typeface="Calibri" pitchFamily="34" charset="0"/>
              <a:buChar char="‒"/>
            </a:pPr>
            <a:r>
              <a:rPr lang="ru-RU" sz="1600" dirty="0" smtClean="0"/>
              <a:t>Сумма баллов, начисленных вузом за результаты вступительных испытаний и индивидуальных  достижений;</a:t>
            </a:r>
          </a:p>
          <a:p>
            <a:pPr marL="800080" lvl="1" indent="-180000">
              <a:buFont typeface="Calibri" pitchFamily="34" charset="0"/>
              <a:buChar char="‒"/>
            </a:pPr>
            <a:r>
              <a:rPr lang="ru-RU" sz="1600" dirty="0" smtClean="0"/>
              <a:t>Текущий статус рассмотрения заявлений вузом, включая информацию о результатах зачисления (Зачислен/заявление отозвано/заявление отклонено) и реквизитах приказа о зачислении.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 smtClean="0"/>
          </a:p>
          <a:p>
            <a:pPr marL="646721" indent="-386894" defTabSz="515859">
              <a:spcBef>
                <a:spcPts val="338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ü"/>
            </a:pPr>
            <a:r>
              <a:rPr lang="ru-RU" sz="1800" dirty="0" smtClean="0"/>
              <a:t>Просмотр подробной информации о приемных кампаниях тех вузов, в которые абитуриентом были поданы заявления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355763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308304" cy="5040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 Портал Абитуриента. Раздел «Абитуриентам»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80592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19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 t="9248"/>
          <a:stretch>
            <a:fillRect/>
          </a:stretch>
        </p:blipFill>
        <p:spPr bwMode="auto">
          <a:xfrm>
            <a:off x="683568" y="764704"/>
            <a:ext cx="7826299" cy="565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5763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2740642" cy="14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5750588"/>
              </p:ext>
            </p:extLst>
          </p:nvPr>
        </p:nvGraphicFramePr>
        <p:xfrm>
          <a:off x="323528" y="908720"/>
          <a:ext cx="8532440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221488" cy="5040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Планируемые изменения ФИС ГИА и Приема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47272" y="6525344"/>
            <a:ext cx="365760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2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470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2740642" cy="14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221488" cy="5040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Анализ хода приемной кампании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5596" y="2132856"/>
            <a:ext cx="7416824" cy="28959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95536" y="874164"/>
            <a:ext cx="8496944" cy="22570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lvl="2" defTabSz="806450">
              <a:spcBef>
                <a:spcPts val="1000"/>
              </a:spcBef>
              <a:buClr>
                <a:srgbClr val="0066FF"/>
              </a:buClr>
            </a:pPr>
            <a:r>
              <a:rPr lang="ru-RU" dirty="0">
                <a:latin typeface="+mn-lt"/>
              </a:rPr>
              <a:t>Модуль «Анализ хода приемных кампаний» для руководителей образовательных организаций, обеспечивающий доступ к статистической информации о ходе проведения приемных кампаний образовательной организации на основе данных ФИС ГИА и Приема.</a:t>
            </a:r>
          </a:p>
          <a:p>
            <a:pPr marL="0" lvl="2" defTabSz="806450">
              <a:spcBef>
                <a:spcPts val="1000"/>
              </a:spcBef>
              <a:buClr>
                <a:srgbClr val="0066FF"/>
              </a:buClr>
            </a:pPr>
            <a:endParaRPr lang="ru-RU" sz="2400" dirty="0">
              <a:solidFill>
                <a:srgbClr val="002060"/>
              </a:solidFill>
              <a:latin typeface="+mn-lt"/>
            </a:endParaRPr>
          </a:p>
          <a:p>
            <a:pPr marL="285750" lvl="2" indent="-285750" defTabSz="806450">
              <a:spcBef>
                <a:spcPts val="1000"/>
              </a:spcBef>
              <a:buClr>
                <a:srgbClr val="0066FF"/>
              </a:buClr>
              <a:buFont typeface="Wingdings" charset="2"/>
              <a:buChar char="ü"/>
            </a:pPr>
            <a:endParaRPr lang="ru-RU" sz="2800" b="1" dirty="0"/>
          </a:p>
        </p:txBody>
      </p:sp>
      <p:sp>
        <p:nvSpPr>
          <p:cNvPr id="1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80592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20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484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2740642" cy="14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221488" cy="504056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chemeClr val="bg1"/>
                </a:solidFill>
              </a:rPr>
              <a:t> Сбор информации о </a:t>
            </a:r>
            <a:r>
              <a:rPr lang="ru-RU" sz="1800" dirty="0" smtClean="0">
                <a:solidFill>
                  <a:schemeClr val="bg1"/>
                </a:solidFill>
              </a:rPr>
              <a:t>победителях и призерах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олимпиад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0" name="Содержимое 1"/>
          <p:cNvSpPr>
            <a:spLocks noGrp="1"/>
          </p:cNvSpPr>
          <p:nvPr/>
        </p:nvSpPr>
        <p:spPr>
          <a:xfrm>
            <a:off x="300683" y="908720"/>
            <a:ext cx="8712968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buNone/>
            </a:pPr>
            <a:r>
              <a:rPr lang="ru-RU" sz="1700" b="1" dirty="0" smtClean="0"/>
              <a:t>Олимпиады школьников</a:t>
            </a:r>
          </a:p>
          <a:p>
            <a:pPr algn="just"/>
            <a:r>
              <a:rPr lang="ru-RU" sz="1700" dirty="0" smtClean="0"/>
              <a:t>Предоставление сведений о победителях и призерах организаторами олимпиад школьников</a:t>
            </a:r>
            <a:r>
              <a:rPr lang="en-US" sz="1700" dirty="0" smtClean="0"/>
              <a:t>;</a:t>
            </a:r>
            <a:endParaRPr lang="ru-RU" sz="1700" dirty="0" smtClean="0"/>
          </a:p>
          <a:p>
            <a:pPr algn="just"/>
            <a:r>
              <a:rPr lang="ru-RU" sz="1700" dirty="0" smtClean="0"/>
              <a:t>Автоматизированная привязка </a:t>
            </a:r>
            <a:r>
              <a:rPr lang="ru-RU" sz="1700" dirty="0"/>
              <a:t>сведений о победителях и </a:t>
            </a:r>
            <a:r>
              <a:rPr lang="ru-RU" sz="1700" dirty="0" smtClean="0"/>
              <a:t>призерах олимпиад к заявлениям абитуриентов в ФИС ГИА и приема</a:t>
            </a:r>
            <a:r>
              <a:rPr lang="en-US" sz="1700" dirty="0" smtClean="0"/>
              <a:t>;</a:t>
            </a:r>
            <a:endParaRPr lang="ru-RU" sz="1700" dirty="0" smtClean="0"/>
          </a:p>
          <a:p>
            <a:pPr algn="just"/>
            <a:r>
              <a:rPr lang="ru-RU" sz="1700" dirty="0" smtClean="0"/>
              <a:t>Учет соответствия между профилями олимпиад и направлениями подготовки</a:t>
            </a:r>
            <a:r>
              <a:rPr lang="en-US" sz="1700" dirty="0" smtClean="0"/>
              <a:t>;</a:t>
            </a:r>
          </a:p>
          <a:p>
            <a:pPr algn="just"/>
            <a:r>
              <a:rPr lang="ru-RU" sz="1700" dirty="0" smtClean="0"/>
              <a:t>Учет классов школы для победителей и призеров олимпиад (7-11 классы)</a:t>
            </a:r>
            <a:r>
              <a:rPr lang="en-US" sz="1700" dirty="0" smtClean="0"/>
              <a:t>;</a:t>
            </a:r>
            <a:endParaRPr lang="ru-RU" sz="1700" dirty="0" smtClean="0"/>
          </a:p>
          <a:p>
            <a:pPr algn="just"/>
            <a:r>
              <a:rPr lang="ru-RU" sz="1700" dirty="0" smtClean="0"/>
              <a:t>Хранение результатов олимпиад школьников за последние 4 года</a:t>
            </a:r>
            <a:r>
              <a:rPr lang="en-US" sz="1700" dirty="0" smtClean="0"/>
              <a:t>;</a:t>
            </a:r>
          </a:p>
          <a:p>
            <a:pPr algn="just"/>
            <a:endParaRPr lang="ru-RU" sz="1700" dirty="0" smtClean="0"/>
          </a:p>
          <a:p>
            <a:pPr marL="109728" indent="0" algn="just">
              <a:buNone/>
            </a:pPr>
            <a:r>
              <a:rPr lang="ru-RU" sz="1700" b="1" dirty="0"/>
              <a:t>Всероссийская олимпиада школьников</a:t>
            </a:r>
          </a:p>
          <a:p>
            <a:pPr algn="just"/>
            <a:r>
              <a:rPr lang="ru-RU" sz="1700" dirty="0"/>
              <a:t>Загрузка в ФИС ГИА и приема сведений о </a:t>
            </a:r>
            <a:r>
              <a:rPr lang="ru-RU" sz="1700" dirty="0" smtClean="0"/>
              <a:t>призерах и победителях</a:t>
            </a:r>
            <a:r>
              <a:rPr lang="en-US" sz="1700" dirty="0" smtClean="0"/>
              <a:t>;</a:t>
            </a:r>
            <a:endParaRPr lang="en-US" sz="1700" dirty="0"/>
          </a:p>
          <a:p>
            <a:pPr algn="just"/>
            <a:r>
              <a:rPr lang="ru-RU" sz="1700" dirty="0" smtClean="0"/>
              <a:t>Проверка результатов в заявлениях абитуриентов</a:t>
            </a:r>
            <a:r>
              <a:rPr lang="en-US" sz="1700" dirty="0" smtClean="0"/>
              <a:t>;</a:t>
            </a:r>
            <a:endParaRPr lang="ru-RU" sz="1700" dirty="0" smtClean="0"/>
          </a:p>
          <a:p>
            <a:pPr algn="just"/>
            <a:endParaRPr lang="ru-RU" sz="1700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ru-RU" sz="1700" dirty="0" smtClean="0"/>
          </a:p>
          <a:p>
            <a:endParaRPr lang="ru-RU" sz="1700" dirty="0" smtClean="0"/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460432" y="6525344"/>
            <a:ext cx="552600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21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0566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2740642" cy="14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221488" cy="50405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 Формирование </a:t>
            </a:r>
            <a:r>
              <a:rPr lang="ru-RU" sz="1800" dirty="0">
                <a:solidFill>
                  <a:schemeClr val="bg1"/>
                </a:solidFill>
              </a:rPr>
              <a:t>отчетности по результатам приема</a:t>
            </a:r>
          </a:p>
        </p:txBody>
      </p:sp>
      <p:sp>
        <p:nvSpPr>
          <p:cNvPr id="10" name="Содержимое 1"/>
          <p:cNvSpPr>
            <a:spLocks noGrp="1"/>
          </p:cNvSpPr>
          <p:nvPr/>
        </p:nvSpPr>
        <p:spPr>
          <a:xfrm>
            <a:off x="300683" y="908720"/>
            <a:ext cx="8519789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buNone/>
            </a:pPr>
            <a:r>
              <a:rPr lang="ru-RU" sz="1700" dirty="0" smtClean="0"/>
              <a:t>	</a:t>
            </a:r>
            <a:r>
              <a:rPr lang="ru-RU" sz="1800" dirty="0" err="1" smtClean="0"/>
              <a:t>Минобрнауки</a:t>
            </a:r>
            <a:r>
              <a:rPr lang="ru-RU" sz="1800" dirty="0" smtClean="0"/>
              <a:t> </a:t>
            </a:r>
            <a:r>
              <a:rPr lang="ru-RU" sz="1800" dirty="0"/>
              <a:t>осуществляет сбор информации о результатах приема в организации, </a:t>
            </a:r>
            <a:r>
              <a:rPr lang="ru-RU" sz="1800" dirty="0" smtClean="0"/>
              <a:t>осуществляющие</a:t>
            </a:r>
            <a:r>
              <a:rPr lang="en-US" sz="1800" dirty="0" smtClean="0"/>
              <a:t> </a:t>
            </a:r>
            <a:r>
              <a:rPr lang="ru-RU" sz="1800" dirty="0" smtClean="0"/>
              <a:t>образовательную деятельность, посредств</a:t>
            </a:r>
            <a:r>
              <a:rPr lang="ru-RU" sz="1800" dirty="0"/>
              <a:t>о</a:t>
            </a:r>
            <a:r>
              <a:rPr lang="ru-RU" sz="1800" dirty="0" smtClean="0"/>
              <a:t>м </a:t>
            </a:r>
            <a:r>
              <a:rPr lang="ru-RU" sz="1800" dirty="0"/>
              <a:t>информационно-аналитической системы «Мониторинг приемной кампании</a:t>
            </a:r>
            <a:r>
              <a:rPr lang="ru-RU" sz="1800" dirty="0" smtClean="0"/>
              <a:t>».</a:t>
            </a:r>
            <a:endParaRPr lang="ru-RU" sz="1800" dirty="0"/>
          </a:p>
          <a:p>
            <a:pPr marL="109728" indent="0" algn="just">
              <a:buNone/>
            </a:pPr>
            <a:r>
              <a:rPr lang="ru-RU" sz="1800" dirty="0" smtClean="0"/>
              <a:t>	Информация</a:t>
            </a:r>
            <a:r>
              <a:rPr lang="ru-RU" sz="1800" dirty="0"/>
              <a:t>, передаваемая образовательными </a:t>
            </a:r>
            <a:r>
              <a:rPr lang="ru-RU" sz="1800" dirty="0" smtClean="0"/>
              <a:t>организациями в систему </a:t>
            </a:r>
            <a:r>
              <a:rPr lang="ru-RU" sz="1800" dirty="0"/>
              <a:t>«Мониторинг приемной кампании</a:t>
            </a:r>
            <a:r>
              <a:rPr lang="ru-RU" sz="1800" dirty="0" smtClean="0"/>
              <a:t>»,</a:t>
            </a:r>
            <a:r>
              <a:rPr lang="en-US" sz="1800" dirty="0" smtClean="0"/>
              <a:t> </a:t>
            </a:r>
            <a:r>
              <a:rPr lang="ru-RU" sz="1800" dirty="0" smtClean="0"/>
              <a:t>на 70% </a:t>
            </a:r>
            <a:r>
              <a:rPr lang="ru-RU" sz="1800" dirty="0"/>
              <a:t>дублируется с </a:t>
            </a:r>
            <a:r>
              <a:rPr lang="ru-RU" sz="1800" dirty="0" smtClean="0"/>
              <a:t>данными передаваемыми в </a:t>
            </a:r>
            <a:r>
              <a:rPr lang="ru-RU" sz="1800" dirty="0"/>
              <a:t>ФИС ГИА и </a:t>
            </a:r>
            <a:r>
              <a:rPr lang="ru-RU" sz="1800" dirty="0" smtClean="0"/>
              <a:t>Приема.</a:t>
            </a:r>
            <a:r>
              <a:rPr lang="ru-RU" sz="1800" dirty="0"/>
              <a:t> </a:t>
            </a:r>
            <a:r>
              <a:rPr lang="ru-RU" sz="1800" dirty="0" smtClean="0"/>
              <a:t>Для </a:t>
            </a:r>
            <a:r>
              <a:rPr lang="ru-RU" sz="1800" dirty="0"/>
              <a:t>исключения дублирования сбора отчетности </a:t>
            </a:r>
            <a:r>
              <a:rPr lang="ru-RU" sz="1800" dirty="0" smtClean="0"/>
              <a:t>в 2016 году планируется проводить </a:t>
            </a:r>
            <a:r>
              <a:rPr lang="ru-RU" sz="1800" dirty="0"/>
              <a:t>сбор информации для мониторинга приемной кампании через ФИС ГИА и </a:t>
            </a:r>
            <a:r>
              <a:rPr lang="ru-RU" sz="1800" dirty="0" smtClean="0"/>
              <a:t>приема</a:t>
            </a:r>
            <a:r>
              <a:rPr lang="en-US" sz="1800" dirty="0" smtClean="0"/>
              <a:t>;</a:t>
            </a:r>
          </a:p>
          <a:p>
            <a:pPr marL="109728" indent="0" algn="just">
              <a:buNone/>
            </a:pPr>
            <a:r>
              <a:rPr lang="ru-RU" sz="1800" dirty="0" smtClean="0"/>
              <a:t>	Состав данных, передаваемых в  </a:t>
            </a:r>
            <a:r>
              <a:rPr lang="ru-RU" sz="1800" dirty="0"/>
              <a:t>ФИС ГИА и </a:t>
            </a:r>
            <a:r>
              <a:rPr lang="ru-RU" sz="1800" dirty="0" smtClean="0"/>
              <a:t>приема, планируется расширить </a:t>
            </a:r>
            <a:r>
              <a:rPr lang="ru-RU" sz="1800" dirty="0"/>
              <a:t>недостающими </a:t>
            </a:r>
            <a:r>
              <a:rPr lang="ru-RU" sz="1800" dirty="0" smtClean="0"/>
              <a:t>для </a:t>
            </a:r>
            <a:r>
              <a:rPr lang="ru-RU" sz="1800" dirty="0"/>
              <a:t>мониторинга приемной </a:t>
            </a:r>
            <a:r>
              <a:rPr lang="ru-RU" sz="1800" dirty="0" smtClean="0"/>
              <a:t>кампании сведениями. Требуемые </a:t>
            </a:r>
            <a:r>
              <a:rPr lang="ru-RU" sz="1800" dirty="0"/>
              <a:t>показатели мониторинга </a:t>
            </a:r>
            <a:r>
              <a:rPr lang="ru-RU" sz="1800" dirty="0" smtClean="0"/>
              <a:t>будут автоматизировано рассчитываться на </a:t>
            </a:r>
            <a:r>
              <a:rPr lang="ru-RU" sz="1800" dirty="0"/>
              <a:t>основе </a:t>
            </a:r>
            <a:r>
              <a:rPr lang="ru-RU" sz="1800" dirty="0" smtClean="0"/>
              <a:t>данных </a:t>
            </a:r>
            <a:r>
              <a:rPr lang="ru-RU" sz="1800" dirty="0"/>
              <a:t>внесенных </a:t>
            </a:r>
            <a:r>
              <a:rPr lang="ru-RU" sz="1800" dirty="0" smtClean="0"/>
              <a:t>в ФИС.</a:t>
            </a:r>
            <a:endParaRPr lang="en-US" sz="18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80592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22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743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2740642" cy="14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96" y="142200"/>
            <a:ext cx="6567536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6660232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Реализация </a:t>
            </a:r>
            <a:r>
              <a:rPr lang="ru-RU" sz="1800" dirty="0">
                <a:solidFill>
                  <a:schemeClr val="bg1"/>
                </a:solidFill>
              </a:rPr>
              <a:t>изменений в соответствии с Порядком приема </a:t>
            </a:r>
            <a:r>
              <a:rPr lang="ru-RU" sz="1800" dirty="0" smtClean="0">
                <a:solidFill>
                  <a:schemeClr val="bg1"/>
                </a:solidFill>
              </a:rPr>
              <a:t>от 14.10.2015 </a:t>
            </a:r>
            <a:r>
              <a:rPr lang="en-US" sz="1800" dirty="0" smtClean="0">
                <a:solidFill>
                  <a:schemeClr val="bg1"/>
                </a:solidFill>
              </a:rPr>
              <a:t>N 1147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0" name="Содержимое 1"/>
          <p:cNvSpPr>
            <a:spLocks noGrp="1"/>
          </p:cNvSpPr>
          <p:nvPr/>
        </p:nvSpPr>
        <p:spPr>
          <a:xfrm>
            <a:off x="300683" y="908720"/>
            <a:ext cx="8712968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buNone/>
            </a:pPr>
            <a:r>
              <a:rPr lang="ru-RU" sz="2000" b="1" dirty="0" smtClean="0"/>
              <a:t>Планируемые изменения</a:t>
            </a:r>
          </a:p>
          <a:p>
            <a:pPr algn="just"/>
            <a:r>
              <a:rPr lang="ru-RU" sz="2000" dirty="0" smtClean="0"/>
              <a:t>Прекращение учета </a:t>
            </a:r>
            <a:r>
              <a:rPr lang="ru-RU" sz="2000" dirty="0"/>
              <a:t>приоритетов заявлений и приоритетов направлений подготовки </a:t>
            </a:r>
            <a:r>
              <a:rPr lang="ru-RU" sz="2000" dirty="0" smtClean="0"/>
              <a:t>в заявлении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algn="just"/>
            <a:r>
              <a:rPr lang="ru-RU" sz="2000" dirty="0" smtClean="0"/>
              <a:t>Введение и учет заявлений на зачисление</a:t>
            </a:r>
            <a:r>
              <a:rPr lang="en-US" sz="2000" dirty="0" smtClean="0"/>
              <a:t> </a:t>
            </a:r>
            <a:r>
              <a:rPr lang="ru-RU" sz="2000" dirty="0" smtClean="0"/>
              <a:t>и заявлений об отказе от зачисления</a:t>
            </a:r>
            <a:r>
              <a:rPr lang="en-US" sz="2000" dirty="0" smtClean="0"/>
              <a:t>;</a:t>
            </a:r>
            <a:r>
              <a:rPr lang="ru-RU" sz="2000" dirty="0" smtClean="0"/>
              <a:t> </a:t>
            </a:r>
          </a:p>
          <a:p>
            <a:pPr algn="just"/>
            <a:r>
              <a:rPr lang="ru-RU" sz="2000" dirty="0" smtClean="0"/>
              <a:t>Пересмотр подходов </a:t>
            </a:r>
            <a:r>
              <a:rPr lang="ru-RU" sz="2000" dirty="0"/>
              <a:t>к формированию в ФИС учетных объектов “приемная кампания”, “конкурсная группа</a:t>
            </a:r>
            <a:r>
              <a:rPr lang="ru-RU" sz="2000" dirty="0" smtClean="0"/>
              <a:t>”, в связи с проведением единого конкурса для поступающих на базе ВО и СПО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365760" lvl="1" indent="-256032" algn="just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sz="2000" dirty="0"/>
              <a:t>Проверка на уникальность приоритетов вступительных испытаний в заявлении абитуриента</a:t>
            </a:r>
            <a:r>
              <a:rPr lang="en-US" sz="2000" dirty="0"/>
              <a:t>;</a:t>
            </a:r>
          </a:p>
          <a:p>
            <a:pPr algn="just"/>
            <a:endParaRPr lang="ru-RU" sz="2000" dirty="0" smtClean="0"/>
          </a:p>
          <a:p>
            <a:pPr algn="just"/>
            <a:endParaRPr lang="en-US" sz="20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80592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23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604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2740642" cy="14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96" y="142200"/>
            <a:ext cx="6567536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6660232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Реализация </a:t>
            </a:r>
            <a:r>
              <a:rPr lang="ru-RU" sz="1800" dirty="0">
                <a:solidFill>
                  <a:schemeClr val="bg1"/>
                </a:solidFill>
              </a:rPr>
              <a:t>изменений в соответствии с Порядком приема </a:t>
            </a:r>
            <a:r>
              <a:rPr lang="ru-RU" sz="1800" dirty="0" smtClean="0">
                <a:solidFill>
                  <a:schemeClr val="bg1"/>
                </a:solidFill>
              </a:rPr>
              <a:t>от 14.10.2015 </a:t>
            </a:r>
            <a:r>
              <a:rPr lang="en-US" sz="1800" dirty="0" smtClean="0">
                <a:solidFill>
                  <a:schemeClr val="bg1"/>
                </a:solidFill>
              </a:rPr>
              <a:t>N 1147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0" name="Содержимое 1"/>
          <p:cNvSpPr>
            <a:spLocks noGrp="1"/>
          </p:cNvSpPr>
          <p:nvPr/>
        </p:nvSpPr>
        <p:spPr>
          <a:xfrm>
            <a:off x="300683" y="908720"/>
            <a:ext cx="8712968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buNone/>
            </a:pPr>
            <a:r>
              <a:rPr lang="ru-RU" sz="2000" b="1" dirty="0" smtClean="0"/>
              <a:t>Планируемые изменения</a:t>
            </a:r>
          </a:p>
          <a:p>
            <a:pPr algn="just"/>
            <a:r>
              <a:rPr lang="ru-RU" sz="2000" dirty="0"/>
              <a:t>Реализация возможности указывать сведения о месте сдачи вступительных испытаний и намерении сдавать вступительные испытания с использованием дистанционных технологий в заявлениях абитуриентов.</a:t>
            </a:r>
          </a:p>
          <a:p>
            <a:pPr algn="just"/>
            <a:r>
              <a:rPr lang="ru-RU" sz="2000" dirty="0" smtClean="0"/>
              <a:t>Контроль выставления не </a:t>
            </a:r>
            <a:r>
              <a:rPr lang="ru-RU" sz="2000" dirty="0"/>
              <a:t>более 10 </a:t>
            </a:r>
            <a:r>
              <a:rPr lang="ru-RU" sz="2000" dirty="0" smtClean="0"/>
              <a:t>баллов суммарно за индивидуальные достижения абитуриента</a:t>
            </a:r>
            <a:r>
              <a:rPr lang="en-US" sz="2000" dirty="0" smtClean="0"/>
              <a:t>;</a:t>
            </a:r>
          </a:p>
          <a:p>
            <a:pPr marL="365760" lvl="1" indent="-256032" algn="just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sz="2000" dirty="0" smtClean="0"/>
              <a:t>Учет индивидуальных достижений абитуриентов как основания для преимущественного права на зачисление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365760" lvl="1" indent="-256032" algn="just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sz="2000" dirty="0" smtClean="0"/>
              <a:t>Учет </a:t>
            </a:r>
            <a:r>
              <a:rPr lang="ru-RU" sz="2000" dirty="0"/>
              <a:t>документов об образовании, выданных </a:t>
            </a:r>
            <a:r>
              <a:rPr lang="ru-RU" sz="2000" dirty="0" err="1"/>
              <a:t>Сколково</a:t>
            </a:r>
            <a:r>
              <a:rPr lang="ru-RU" sz="2000" dirty="0"/>
              <a:t>.</a:t>
            </a:r>
          </a:p>
          <a:p>
            <a:pPr marL="365760" lvl="1" indent="-256032" algn="just">
              <a:spcBef>
                <a:spcPts val="400"/>
              </a:spcBef>
              <a:buSzPct val="68000"/>
              <a:buFont typeface="Wingdings 3"/>
              <a:buChar char=""/>
            </a:pPr>
            <a:endParaRPr lang="ru-RU" sz="20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ru-RU" sz="20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0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460432" y="6525344"/>
            <a:ext cx="552600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24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090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9144000" cy="1512168"/>
          </a:xfrm>
          <a:prstGeom prst="rect">
            <a:avLst/>
          </a:prstGeom>
          <a:noFill/>
        </p:spPr>
      </p:pic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60648"/>
            <a:ext cx="4392488" cy="229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"/>
          <p:cNvSpPr>
            <a:spLocks noGrp="1"/>
          </p:cNvSpPr>
          <p:nvPr>
            <p:ph idx="1"/>
          </p:nvPr>
        </p:nvSpPr>
        <p:spPr>
          <a:xfrm>
            <a:off x="1331640" y="3284984"/>
            <a:ext cx="7056784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470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3881376" cy="4572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Формирование приказов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187624" y="1340768"/>
          <a:ext cx="7200800" cy="399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4" descr="C:\Users\esafronov\Desktop\ser.jpg"/>
          <p:cNvPicPr>
            <a:picLocks noChangeAspect="1" noChangeArrowheads="1"/>
          </p:cNvPicPr>
          <p:nvPr/>
        </p:nvPicPr>
        <p:blipFill>
          <a:blip r:embed="rId9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298220"/>
            <a:ext cx="2195736" cy="114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0" y="836712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Поставленная задача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80592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3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5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7632848" cy="5483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481776" cy="4572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err="1">
                <a:solidFill>
                  <a:schemeClr val="bg1"/>
                </a:solidFill>
              </a:rPr>
              <a:t>Этапность</a:t>
            </a:r>
            <a:r>
              <a:rPr lang="ru-RU" dirty="0">
                <a:solidFill>
                  <a:schemeClr val="bg1"/>
                </a:solidFill>
              </a:rPr>
              <a:t> внедрения </a:t>
            </a:r>
            <a:r>
              <a:rPr lang="ru-RU" dirty="0" smtClean="0">
                <a:solidFill>
                  <a:schemeClr val="bg1"/>
                </a:solidFill>
              </a:rPr>
              <a:t>формирования </a:t>
            </a:r>
            <a:r>
              <a:rPr lang="ru-RU" dirty="0">
                <a:solidFill>
                  <a:schemeClr val="bg1"/>
                </a:solidFill>
              </a:rPr>
              <a:t>приказов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6670-968F-4D25-A484-914D87571A75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9" name="Picture 4" descr="C:\Users\esafronov\Desktop\ser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98220"/>
            <a:ext cx="2195736" cy="114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755576" y="1052736"/>
            <a:ext cx="8040604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</a:rPr>
              <a:t>2016г. </a:t>
            </a:r>
            <a:r>
              <a:rPr lang="ru-RU" sz="1600" u="sng" dirty="0" smtClean="0">
                <a:solidFill>
                  <a:srgbClr val="000000"/>
                </a:solidFill>
              </a:rPr>
              <a:t>Проведение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апробации</a:t>
            </a:r>
            <a:r>
              <a:rPr lang="ru-RU" sz="1600" u="sng" dirty="0" smtClean="0">
                <a:solidFill>
                  <a:srgbClr val="000000"/>
                </a:solidFill>
              </a:rPr>
              <a:t> технологии формирования приказов о зачислении</a:t>
            </a:r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883412" y="2319263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Все условия приема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65573" y="1815207"/>
            <a:ext cx="2617511" cy="4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600" b="1" dirty="0" smtClean="0"/>
              <a:t>Организации из</a:t>
            </a:r>
          </a:p>
          <a:p>
            <a:pPr lvl="0" algn="ctr">
              <a:lnSpc>
                <a:spcPct val="80000"/>
              </a:lnSpc>
            </a:pPr>
            <a:r>
              <a:rPr lang="ru-RU" sz="1600" b="1" dirty="0" smtClean="0"/>
              <a:t>ассоциации ведущих вузов</a:t>
            </a:r>
            <a:endParaRPr lang="ru-RU" sz="1600" b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091324" y="1815207"/>
            <a:ext cx="720000" cy="720000"/>
            <a:chOff x="4300899" y="3157899"/>
            <a:chExt cx="542202" cy="542202"/>
          </a:xfrm>
        </p:grpSpPr>
        <p:sp>
          <p:nvSpPr>
            <p:cNvPr id="20" name="Овал 19"/>
            <p:cNvSpPr/>
            <p:nvPr/>
          </p:nvSpPr>
          <p:spPr>
            <a:xfrm>
              <a:off x="4300899" y="3157899"/>
              <a:ext cx="542202" cy="542202"/>
            </a:xfrm>
            <a:prstGeom prst="ellipse">
              <a:avLst/>
            </a:prstGeom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Хорда 20"/>
            <p:cNvSpPr/>
            <p:nvPr/>
          </p:nvSpPr>
          <p:spPr>
            <a:xfrm>
              <a:off x="4355119" y="3212119"/>
              <a:ext cx="433762" cy="433762"/>
            </a:xfrm>
            <a:prstGeom prst="chord">
              <a:avLst>
                <a:gd name="adj1" fmla="val 128629"/>
                <a:gd name="adj2" fmla="val 10687839"/>
              </a:avLst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Скругленный прямоугольник 21"/>
          <p:cNvSpPr/>
          <p:nvPr/>
        </p:nvSpPr>
        <p:spPr>
          <a:xfrm>
            <a:off x="803292" y="3501008"/>
            <a:ext cx="8040604" cy="2088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</a:rPr>
              <a:t>2017г. </a:t>
            </a: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</a:rPr>
              <a:t>Внедрение </a:t>
            </a:r>
            <a:r>
              <a:rPr lang="ru-RU" sz="1600" u="sng" dirty="0">
                <a:solidFill>
                  <a:srgbClr val="000000"/>
                </a:solidFill>
              </a:rPr>
              <a:t>технологии формирования приказов о зачислении на все условия приема во всех вузах</a:t>
            </a:r>
          </a:p>
          <a:p>
            <a:pPr algn="ctr">
              <a:lnSpc>
                <a:spcPts val="1400"/>
              </a:lnSpc>
            </a:pPr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219160" y="4685016"/>
            <a:ext cx="23042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Все условия приема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38277" y="4387579"/>
            <a:ext cx="967532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600" b="1" dirty="0" smtClean="0"/>
              <a:t>Все вузы</a:t>
            </a:r>
            <a:endParaRPr lang="ru-RU" sz="1600" b="1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1139040" y="4325056"/>
            <a:ext cx="720000" cy="720000"/>
            <a:chOff x="4300899" y="3157899"/>
            <a:chExt cx="542202" cy="542202"/>
          </a:xfrm>
        </p:grpSpPr>
        <p:sp>
          <p:nvSpPr>
            <p:cNvPr id="26" name="Овал 25"/>
            <p:cNvSpPr/>
            <p:nvPr/>
          </p:nvSpPr>
          <p:spPr>
            <a:xfrm>
              <a:off x="4300899" y="3157899"/>
              <a:ext cx="542202" cy="542202"/>
            </a:xfrm>
            <a:prstGeom prst="ellipse">
              <a:avLst/>
            </a:pr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Хорда 26"/>
            <p:cNvSpPr/>
            <p:nvPr/>
          </p:nvSpPr>
          <p:spPr>
            <a:xfrm>
              <a:off x="4355116" y="3212116"/>
              <a:ext cx="433762" cy="433762"/>
            </a:xfrm>
            <a:prstGeom prst="chord">
              <a:avLst>
                <a:gd name="adj1" fmla="val 16200000"/>
                <a:gd name="adj2" fmla="val 1620000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8" name="Открывающая квадратная скобка 66"/>
          <p:cNvSpPr/>
          <p:nvPr/>
        </p:nvSpPr>
        <p:spPr>
          <a:xfrm>
            <a:off x="5034996" y="1772816"/>
            <a:ext cx="304800" cy="936104"/>
          </a:xfrm>
          <a:prstGeom prst="lef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9" name="Закрывающая квадратная скобка 67"/>
          <p:cNvSpPr/>
          <p:nvPr/>
        </p:nvSpPr>
        <p:spPr>
          <a:xfrm>
            <a:off x="8203348" y="1772816"/>
            <a:ext cx="304800" cy="936104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927773" y="1782513"/>
            <a:ext cx="3661580" cy="858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100" dirty="0" smtClean="0"/>
              <a:t>Изменение НПА</a:t>
            </a:r>
          </a:p>
          <a:p>
            <a:pPr algn="ctr">
              <a:lnSpc>
                <a:spcPct val="90000"/>
              </a:lnSpc>
            </a:pPr>
            <a:r>
              <a:rPr lang="ru-RU" sz="1100" dirty="0" smtClean="0"/>
              <a:t> </a:t>
            </a:r>
            <a:r>
              <a:rPr lang="ru-RU" sz="1100" dirty="0"/>
              <a:t>Внедрение </a:t>
            </a:r>
            <a:r>
              <a:rPr lang="ru-RU" sz="1100" dirty="0" smtClean="0"/>
              <a:t>ЭП. Разработка технологии приказов</a:t>
            </a:r>
          </a:p>
          <a:p>
            <a:pPr algn="ctr">
              <a:lnSpc>
                <a:spcPct val="90000"/>
              </a:lnSpc>
            </a:pPr>
            <a:r>
              <a:rPr lang="ru-RU" sz="1100" dirty="0"/>
              <a:t> Модернизация инфраструктуры </a:t>
            </a:r>
            <a:r>
              <a:rPr lang="ru-RU" sz="1100" dirty="0" smtClean="0"/>
              <a:t>вузов</a:t>
            </a:r>
          </a:p>
          <a:p>
            <a:pPr algn="ctr">
              <a:lnSpc>
                <a:spcPct val="90000"/>
              </a:lnSpc>
            </a:pPr>
            <a:r>
              <a:rPr lang="ru-RU" sz="1100" dirty="0" smtClean="0"/>
              <a:t>Обучение кадров в вузах-</a:t>
            </a:r>
            <a:r>
              <a:rPr lang="ru-RU" sz="1100" dirty="0" err="1" smtClean="0"/>
              <a:t>апробантах</a:t>
            </a:r>
            <a:endParaRPr lang="ru-RU" sz="1100" dirty="0" smtClean="0"/>
          </a:p>
          <a:p>
            <a:pPr algn="ctr">
              <a:lnSpc>
                <a:spcPct val="90000"/>
              </a:lnSpc>
            </a:pPr>
            <a:r>
              <a:rPr lang="ru-RU" sz="1100" dirty="0" smtClean="0"/>
              <a:t> Проведение апробации</a:t>
            </a:r>
            <a:endParaRPr lang="ru-RU" sz="1100" dirty="0"/>
          </a:p>
        </p:txBody>
      </p:sp>
      <p:sp>
        <p:nvSpPr>
          <p:cNvPr id="31" name="Открывающая квадратная скобка 73"/>
          <p:cNvSpPr/>
          <p:nvPr/>
        </p:nvSpPr>
        <p:spPr>
          <a:xfrm>
            <a:off x="5223150" y="4221088"/>
            <a:ext cx="304800" cy="936104"/>
          </a:xfrm>
          <a:prstGeom prst="lef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2" name="Закрывающая квадратная скобка 74"/>
          <p:cNvSpPr/>
          <p:nvPr/>
        </p:nvSpPr>
        <p:spPr>
          <a:xfrm>
            <a:off x="8391502" y="4221088"/>
            <a:ext cx="304800" cy="936104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164022" y="4324976"/>
            <a:ext cx="3565400" cy="872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100" dirty="0" smtClean="0"/>
              <a:t>Доработка технологии по итогам апробации</a:t>
            </a:r>
          </a:p>
          <a:p>
            <a:pPr algn="ctr">
              <a:lnSpc>
                <a:spcPct val="90000"/>
              </a:lnSpc>
            </a:pPr>
            <a:r>
              <a:rPr lang="ru-RU" sz="1100" dirty="0" smtClean="0"/>
              <a:t>Проведение опытной эксплуатации</a:t>
            </a:r>
          </a:p>
          <a:p>
            <a:pPr algn="ctr">
              <a:lnSpc>
                <a:spcPct val="90000"/>
              </a:lnSpc>
            </a:pPr>
            <a:r>
              <a:rPr lang="ru-RU" sz="1100" dirty="0" smtClean="0"/>
              <a:t>Обучение кадров в вузах</a:t>
            </a:r>
          </a:p>
          <a:p>
            <a:pPr algn="ctr">
              <a:lnSpc>
                <a:spcPct val="90000"/>
              </a:lnSpc>
            </a:pPr>
            <a:r>
              <a:rPr lang="ru-RU" sz="1100" dirty="0" smtClean="0"/>
              <a:t>Формирование приказов на все условия приема</a:t>
            </a:r>
          </a:p>
          <a:p>
            <a:pPr algn="ctr">
              <a:lnSpc>
                <a:spcPct val="90000"/>
              </a:lnSpc>
            </a:pPr>
            <a:r>
              <a:rPr lang="ru-RU" sz="1100" dirty="0" smtClean="0"/>
              <a:t>в приемной кампании 2017 </a:t>
            </a:r>
            <a:r>
              <a:rPr lang="ru-RU" sz="1200" dirty="0" smtClean="0"/>
              <a:t>г.</a:t>
            </a:r>
            <a:endParaRPr lang="ru-RU" sz="1200" dirty="0"/>
          </a:p>
        </p:txBody>
      </p:sp>
      <p:sp>
        <p:nvSpPr>
          <p:cNvPr id="34" name="Номер слайда 9"/>
          <p:cNvSpPr txBox="1">
            <a:spLocks/>
          </p:cNvSpPr>
          <p:nvPr/>
        </p:nvSpPr>
        <p:spPr>
          <a:xfrm>
            <a:off x="8532440" y="6525344"/>
            <a:ext cx="480592" cy="319733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39412-3970-445F-9A78-8E9D50B1B75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5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2740642" cy="14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221488" cy="504056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План работ по переходу к автоматизированному формированию приказов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7860" y="908720"/>
            <a:ext cx="8040604" cy="21602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</a:rPr>
              <a:t>2016 год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Разработка методики и алгоритма формирования </a:t>
            </a:r>
            <a:r>
              <a:rPr lang="ru-RU" sz="1400" dirty="0" smtClean="0"/>
              <a:t>приказов совместно с рабочей группой, состоящей из представителей вузов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Разработка технологии формирования приказов, в </a:t>
            </a:r>
            <a:r>
              <a:rPr lang="ru-RU" sz="1400" dirty="0" err="1"/>
              <a:t>т.ч</a:t>
            </a:r>
            <a:r>
              <a:rPr lang="ru-RU" sz="1400" dirty="0"/>
              <a:t>.  </a:t>
            </a:r>
            <a:r>
              <a:rPr lang="en-US" sz="1400" dirty="0" err="1"/>
              <a:t>модернизация</a:t>
            </a:r>
            <a:r>
              <a:rPr lang="en-US" sz="1400" dirty="0"/>
              <a:t> ФИС ГИА и </a:t>
            </a:r>
            <a:r>
              <a:rPr lang="en-US" sz="1400" dirty="0" err="1" smtClean="0"/>
              <a:t>Приема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Проведение апробации механизмов формирования приказов для организаций ассоциации ведущих </a:t>
            </a:r>
            <a:r>
              <a:rPr lang="ru-RU" sz="1400" dirty="0" smtClean="0"/>
              <a:t>вузов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Внесение изменений в порядок приема</a:t>
            </a:r>
            <a:endParaRPr lang="ru-RU" sz="1400" dirty="0"/>
          </a:p>
          <a:p>
            <a:pPr>
              <a:lnSpc>
                <a:spcPct val="90000"/>
              </a:lnSpc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7860" y="3356992"/>
            <a:ext cx="8040604" cy="21602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</a:rPr>
              <a:t>2017 год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Модернизация инфраструктуры федерального сегмента ФИС и рабочих мест в вузах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</a:rPr>
              <a:t>обучающих и информационных мероприятий для вузов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Доработка модели и  технологии формирования приказов в ФИС ГИА и приема по результатам опытной </a:t>
            </a:r>
            <a:r>
              <a:rPr lang="ru-RU" sz="1400" dirty="0" smtClean="0">
                <a:solidFill>
                  <a:schemeClr val="tx1"/>
                </a:solidFill>
              </a:rPr>
              <a:t>эксплуатации. Подготовка </a:t>
            </a:r>
            <a:r>
              <a:rPr lang="ru-RU" sz="1400" dirty="0">
                <a:solidFill>
                  <a:schemeClr val="tx1"/>
                </a:solidFill>
              </a:rPr>
              <a:t>к сертификации корректности встраивания </a:t>
            </a:r>
            <a:r>
              <a:rPr lang="ru-RU" sz="1400" dirty="0" smtClean="0">
                <a:solidFill>
                  <a:schemeClr val="tx1"/>
                </a:solidFill>
              </a:rPr>
              <a:t>ЭП.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</a:rPr>
              <a:t>2-х опытных эксплуатаций механизмов формирования приказов с участием всех вузов, ввод в промышленную эксплуатацию</a:t>
            </a:r>
          </a:p>
          <a:p>
            <a:pPr>
              <a:lnSpc>
                <a:spcPct val="90000"/>
              </a:lnSpc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1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80592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5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447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2740642" cy="14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221488" cy="504056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Текущий статус работ по переходу к автоматизированному формированию приказов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1124744"/>
            <a:ext cx="7838689" cy="43924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Разработан </a:t>
            </a:r>
            <a:r>
              <a:rPr lang="ru-RU" b="1" dirty="0" smtClean="0"/>
              <a:t>прототип модели и алгоритма</a:t>
            </a:r>
            <a:r>
              <a:rPr lang="ru-RU" dirty="0" smtClean="0"/>
              <a:t> формирования приказов на бюджетные места;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В период приемной кампании на 2015-2016 учебный год </a:t>
            </a:r>
            <a:r>
              <a:rPr lang="ru-RU" b="1" dirty="0" smtClean="0"/>
              <a:t>проведена апробация</a:t>
            </a:r>
            <a:r>
              <a:rPr lang="ru-RU" dirty="0" smtClean="0"/>
              <a:t> алгоритма формирования приказов на бюджетные места для 7 вузов;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Осуществляется формирование </a:t>
            </a:r>
            <a:r>
              <a:rPr lang="ru-RU" b="1" dirty="0"/>
              <a:t>рабочей группы </a:t>
            </a:r>
            <a:r>
              <a:rPr lang="ru-RU" dirty="0"/>
              <a:t>с участием ведущих образовательных </a:t>
            </a:r>
            <a:r>
              <a:rPr lang="ru-RU" dirty="0" smtClean="0"/>
              <a:t>учреждений;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Осуществляется</a:t>
            </a:r>
            <a:r>
              <a:rPr lang="ru-RU" b="1" dirty="0" smtClean="0"/>
              <a:t> разработка </a:t>
            </a:r>
            <a:r>
              <a:rPr lang="ru-RU" b="1" dirty="0"/>
              <a:t>модели и алгоритма</a:t>
            </a:r>
            <a:r>
              <a:rPr lang="ru-RU" dirty="0"/>
              <a:t> формирования приказов о зачислении (по всем условиям </a:t>
            </a:r>
            <a:r>
              <a:rPr lang="ru-RU" dirty="0" smtClean="0"/>
              <a:t>приема), планируется обсуждение </a:t>
            </a:r>
            <a:r>
              <a:rPr lang="ru-RU" dirty="0"/>
              <a:t>с </a:t>
            </a:r>
            <a:r>
              <a:rPr lang="ru-RU" dirty="0" smtClean="0"/>
              <a:t>рабочей группой.</a:t>
            </a:r>
          </a:p>
          <a:p>
            <a:pPr algn="ctr">
              <a:spcAft>
                <a:spcPts val="600"/>
              </a:spcAft>
            </a:pPr>
            <a:endParaRPr lang="ru-RU" sz="1400" dirty="0"/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80592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6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499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2740642" cy="14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221488" cy="5040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 Портал Абитуриента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0" name="Содержимое 1"/>
          <p:cNvSpPr>
            <a:spLocks noGrp="1"/>
          </p:cNvSpPr>
          <p:nvPr/>
        </p:nvSpPr>
        <p:spPr>
          <a:xfrm>
            <a:off x="323528" y="806086"/>
            <a:ext cx="8712968" cy="44845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None/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Цель создания портала:</a:t>
            </a:r>
          </a:p>
          <a:p>
            <a:pPr algn="just"/>
            <a:r>
              <a:rPr lang="ru-RU" sz="1900" dirty="0" smtClean="0"/>
              <a:t>Повышение прозрачности и общественного контроля за ходом проведения приемных кампаний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</a:rPr>
              <a:t>Основные задачи портала: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47272" y="6525344"/>
            <a:ext cx="365760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7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3822586326"/>
              </p:ext>
            </p:extLst>
          </p:nvPr>
        </p:nvGraphicFramePr>
        <p:xfrm>
          <a:off x="288032" y="2636912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355763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2740642" cy="14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221488" cy="5040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 Портал Абитуриента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47272" y="6525344"/>
            <a:ext cx="365760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8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4294967295"/>
          </p:nvPr>
        </p:nvSpPr>
        <p:spPr>
          <a:xfrm>
            <a:off x="251520" y="727574"/>
            <a:ext cx="8208912" cy="5169934"/>
          </a:xfrm>
        </p:spPr>
        <p:txBody>
          <a:bodyPr>
            <a:normAutofit/>
          </a:bodyPr>
          <a:lstStyle/>
          <a:p>
            <a:pPr marL="365760" lvl="1" indent="-256032" algn="ctr">
              <a:spcBef>
                <a:spcPts val="400"/>
              </a:spcBef>
              <a:buSzPct val="68000"/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Основные разделы портала:</a:t>
            </a:r>
          </a:p>
          <a:p>
            <a:pPr algn="just">
              <a:buNone/>
            </a:pPr>
            <a:r>
              <a:rPr lang="ru-RU" sz="1800" dirty="0" smtClean="0"/>
              <a:t>1.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«Выпускникам» </a:t>
            </a:r>
            <a:r>
              <a:rPr lang="ru-RU" sz="1800" dirty="0" smtClean="0"/>
              <a:t>- </a:t>
            </a:r>
            <a:r>
              <a:rPr lang="ru-RU" sz="1600" dirty="0" smtClean="0"/>
              <a:t>предназначен для лиц, планирующих подачу заявлений в вузы и обеспечивает:</a:t>
            </a:r>
            <a:endParaRPr lang="ru-RU" sz="1800" dirty="0" smtClean="0"/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ru-RU" sz="1400" dirty="0" smtClean="0"/>
              <a:t>Поиск вузов по различным критериям и параметрам, включая возможность подбора вузов по предметам и баллам  ЕГЭ;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/>
              <a:t>Просмотр информации об итогах приема завершившихся приемных кампаний, а также о ходе проведения действующих приемных кампаний вузов (включая объем и структуру приема, сведения о количестве поданных заявлений и зачисленных абитуриентов и др.)  </a:t>
            </a:r>
          </a:p>
          <a:p>
            <a:pPr algn="just">
              <a:buNone/>
            </a:pPr>
            <a:r>
              <a:rPr lang="ru-RU" sz="1800" dirty="0" smtClean="0"/>
              <a:t>2.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«Абитуриентам» </a:t>
            </a:r>
            <a:r>
              <a:rPr lang="ru-RU" sz="1800" dirty="0" smtClean="0"/>
              <a:t>- </a:t>
            </a:r>
            <a:r>
              <a:rPr lang="ru-RU" sz="1600" dirty="0" smtClean="0"/>
              <a:t>предназначен для лиц, уже подавших заявления в вузы обеспечивает: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/>
              <a:t>Просмотр информации обо всех поданных абитуриентом заявлениях, включая информацию о текущем статусе заявлений, а также о результатах зачисления в образовательные организации;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/>
              <a:t>Просмотр подробной информации о приемных кампаниях тех образовательных организаций, в которые абитуриентом были поданы заявления</a:t>
            </a:r>
          </a:p>
          <a:p>
            <a:pPr lvl="1" algn="just"/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355763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504" y="6560222"/>
            <a:ext cx="3960440" cy="181145"/>
          </a:xfrm>
          <a:prstGeom prst="rect">
            <a:avLst/>
          </a:prstGeom>
          <a:noFill/>
        </p:spPr>
      </p:pic>
      <p:pic>
        <p:nvPicPr>
          <p:cNvPr id="12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60222"/>
            <a:ext cx="4968552" cy="181145"/>
          </a:xfrm>
          <a:prstGeom prst="rect">
            <a:avLst/>
          </a:prstGeom>
          <a:noFill/>
        </p:spPr>
      </p:pic>
      <p:pic>
        <p:nvPicPr>
          <p:cNvPr id="1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7128792" cy="548301"/>
          </a:xfrm>
          <a:prstGeom prst="rect">
            <a:avLst/>
          </a:prstGeom>
          <a:noFill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221488" cy="5040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 Портал Абитуриента. Главная страница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47272" y="6525344"/>
            <a:ext cx="365760" cy="319733"/>
          </a:xfrm>
        </p:spPr>
        <p:txBody>
          <a:bodyPr/>
          <a:lstStyle/>
          <a:p>
            <a:fld id="{B4F39412-3970-445F-9A78-8E9D50B1B758}" type="slidenum">
              <a:rPr lang="ru-RU" sz="1600" b="1" smtClean="0">
                <a:solidFill>
                  <a:schemeClr val="bg1">
                    <a:lumMod val="95000"/>
                  </a:schemeClr>
                </a:solidFill>
              </a:rPr>
              <a:pPr/>
              <a:t>9</a:t>
            </a:fld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836712"/>
            <a:ext cx="8352928" cy="540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5763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1250</Words>
  <Application>Microsoft Office PowerPoint</Application>
  <PresentationFormat>Экран (4:3)</PresentationFormat>
  <Paragraphs>204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Слайд 1</vt:lpstr>
      <vt:lpstr>Планируемые изменения ФИС ГИА и Приема</vt:lpstr>
      <vt:lpstr>Формирование приказов</vt:lpstr>
      <vt:lpstr>Этапность внедрения формирования приказов</vt:lpstr>
      <vt:lpstr>План работ по переходу к автоматизированному формированию приказов</vt:lpstr>
      <vt:lpstr>Текущий статус работ по переходу к автоматизированному формированию приказов</vt:lpstr>
      <vt:lpstr> Портал Абитуриента</vt:lpstr>
      <vt:lpstr> Портал Абитуриента</vt:lpstr>
      <vt:lpstr> Портал Абитуриента. Главная страница</vt:lpstr>
      <vt:lpstr> Портал Абитуриента. Раздел «Выпускникам»</vt:lpstr>
      <vt:lpstr> Портал Абитуриента. Раздел «Выпускникам»</vt:lpstr>
      <vt:lpstr> Портал Абитуриента. Раздел «Выпускникам»</vt:lpstr>
      <vt:lpstr> Портал Абитуриента. Раздел «Выпускникам»</vt:lpstr>
      <vt:lpstr> Портал Абитуриента. Раздел «Выпускникам»</vt:lpstr>
      <vt:lpstr> Портал Абитуриента. Раздел «Абитуриентам»</vt:lpstr>
      <vt:lpstr> Портал Абитуриента. Раздел «Абитуриентам»</vt:lpstr>
      <vt:lpstr> Портал Абитуриента. Раздел «Абитуриентам»</vt:lpstr>
      <vt:lpstr> Портал Абитуриента. Раздел «Абитуриентам»</vt:lpstr>
      <vt:lpstr> Портал Абитуриента. Раздел «Абитуриентам»</vt:lpstr>
      <vt:lpstr>Анализ хода приемной кампании</vt:lpstr>
      <vt:lpstr> Сбор информации о победителях и призерах олимпиад</vt:lpstr>
      <vt:lpstr> Формирование отчетности по результатам приема</vt:lpstr>
      <vt:lpstr>Реализация изменений в соответствии с Порядком приема от 14.10.2015 N 1147</vt:lpstr>
      <vt:lpstr>Реализация изменений в соответствии с Порядком приема от 14.10.2015 N 1147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2015-11-19T14:22:13Z</dcterms:created>
  <dcterms:modified xsi:type="dcterms:W3CDTF">2015-11-24T12:16:03Z</dcterms:modified>
</cp:coreProperties>
</file>