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3" r:id="rId2"/>
    <p:sldId id="369" r:id="rId3"/>
    <p:sldId id="367" r:id="rId4"/>
    <p:sldId id="368" r:id="rId5"/>
    <p:sldId id="370" r:id="rId6"/>
    <p:sldId id="371" r:id="rId7"/>
    <p:sldId id="372" r:id="rId8"/>
    <p:sldId id="364" r:id="rId9"/>
    <p:sldId id="365" r:id="rId10"/>
    <p:sldId id="366" r:id="rId11"/>
  </p:sldIdLst>
  <p:sldSz cx="9144000" cy="6858000" type="screen4x3"/>
  <p:notesSz cx="6781800" cy="9926638"/>
  <p:custDataLst>
    <p:tags r:id="rId14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0000"/>
    <a:srgbClr val="0033CC"/>
    <a:srgbClr val="CC3300"/>
    <a:srgbClr val="CCFFCC"/>
    <a:srgbClr val="99FFCC"/>
    <a:srgbClr val="66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38" autoAdjust="0"/>
  </p:normalViewPr>
  <p:slideViewPr>
    <p:cSldViewPr>
      <p:cViewPr varScale="1">
        <p:scale>
          <a:sx n="90" d="100"/>
          <a:sy n="90" d="100"/>
        </p:scale>
        <p:origin x="-122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G:\&#1052;&#1080;&#1082;&#1088;&#1102;&#1082;&#1086;&#1074;\&#1072;&#1085;&#1072;&#1083;&#1080;&#1079;_09.10%20&#1073;&#1077;&#1079;%20&#1052;&#1089;&#1082;%20&#1080;%20&#1057;&#1055;&#1073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G:\&#1052;&#1080;&#1082;&#1088;&#1102;&#1082;&#1086;&#1074;\&#1072;&#1085;&#1072;&#1083;&#1080;&#1079;_09.10%20&#1073;&#1077;&#1079;%20&#1052;&#1089;&#1082;%20&#1080;%20&#1057;&#1055;&#1073;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'R1'!$C$4</c:f>
              <c:strCache>
                <c:ptCount val="1"/>
                <c:pt idx="0">
                  <c:v>Зона риска</c:v>
                </c:pt>
              </c:strCache>
            </c:strRef>
          </c:tx>
          <c:spPr>
            <a:solidFill>
              <a:srgbClr val="E60000"/>
            </a:solidFill>
          </c:spPr>
          <c:invertIfNegative val="0"/>
          <c:cat>
            <c:strRef>
              <c:f>'R1'!$B$6:$B$15</c:f>
              <c:strCache>
                <c:ptCount val="10"/>
                <c:pt idx="0">
                  <c:v>Гумани-тарный</c:v>
                </c:pt>
                <c:pt idx="1">
                  <c:v>Инженер-но-техни-ческий</c:v>
                </c:pt>
                <c:pt idx="2">
                  <c:v>Классиче-ский универ-ситет</c:v>
                </c:pt>
                <c:pt idx="3">
                  <c:v>Культуры и искусства</c:v>
                </c:pt>
                <c:pt idx="4">
                  <c:v>Медицин-ский</c:v>
                </c:pt>
                <c:pt idx="5">
                  <c:v>Педагоги-ческий</c:v>
                </c:pt>
                <c:pt idx="6">
                  <c:v>Сельско-хозяйст-венный</c:v>
                </c:pt>
                <c:pt idx="7">
                  <c:v>Физической культуры и спорта</c:v>
                </c:pt>
                <c:pt idx="8">
                  <c:v>Юриди-ческий</c:v>
                </c:pt>
                <c:pt idx="9">
                  <c:v>Другие</c:v>
                </c:pt>
              </c:strCache>
            </c:strRef>
          </c:cat>
          <c:val>
            <c:numRef>
              <c:f>'R1'!$C$6:$C$15</c:f>
              <c:numCache>
                <c:formatCode>General</c:formatCode>
                <c:ptCount val="10"/>
                <c:pt idx="0">
                  <c:v>5</c:v>
                </c:pt>
                <c:pt idx="1">
                  <c:v>14</c:v>
                </c:pt>
                <c:pt idx="2">
                  <c:v>17</c:v>
                </c:pt>
                <c:pt idx="3">
                  <c:v>12</c:v>
                </c:pt>
                <c:pt idx="4">
                  <c:v>4</c:v>
                </c:pt>
                <c:pt idx="5">
                  <c:v>33</c:v>
                </c:pt>
                <c:pt idx="6">
                  <c:v>23</c:v>
                </c:pt>
                <c:pt idx="7">
                  <c:v>4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</c:ser>
        <c:ser>
          <c:idx val="1"/>
          <c:order val="1"/>
          <c:tx>
            <c:strRef>
              <c:f>'R1'!$D$4</c:f>
              <c:strCache>
                <c:ptCount val="1"/>
                <c:pt idx="0">
                  <c:v>Зеленая зона</c:v>
                </c:pt>
              </c:strCache>
            </c:strRef>
          </c:tx>
          <c:spPr>
            <a:solidFill>
              <a:srgbClr val="488824"/>
            </a:solidFill>
          </c:spPr>
          <c:invertIfNegative val="0"/>
          <c:cat>
            <c:strRef>
              <c:f>'R1'!$B$6:$B$15</c:f>
              <c:strCache>
                <c:ptCount val="10"/>
                <c:pt idx="0">
                  <c:v>Гумани-тарный</c:v>
                </c:pt>
                <c:pt idx="1">
                  <c:v>Инженер-но-техни-ческий</c:v>
                </c:pt>
                <c:pt idx="2">
                  <c:v>Классиче-ский универ-ситет</c:v>
                </c:pt>
                <c:pt idx="3">
                  <c:v>Культуры и искусства</c:v>
                </c:pt>
                <c:pt idx="4">
                  <c:v>Медицин-ский</c:v>
                </c:pt>
                <c:pt idx="5">
                  <c:v>Педагоги-ческий</c:v>
                </c:pt>
                <c:pt idx="6">
                  <c:v>Сельско-хозяйст-венный</c:v>
                </c:pt>
                <c:pt idx="7">
                  <c:v>Физической культуры и спорта</c:v>
                </c:pt>
                <c:pt idx="8">
                  <c:v>Юриди-ческий</c:v>
                </c:pt>
                <c:pt idx="9">
                  <c:v>Другие</c:v>
                </c:pt>
              </c:strCache>
            </c:strRef>
          </c:cat>
          <c:val>
            <c:numRef>
              <c:f>'R1'!$D$6:$D$15</c:f>
              <c:numCache>
                <c:formatCode>General</c:formatCode>
                <c:ptCount val="10"/>
                <c:pt idx="0">
                  <c:v>4</c:v>
                </c:pt>
                <c:pt idx="1">
                  <c:v>83</c:v>
                </c:pt>
                <c:pt idx="2">
                  <c:v>78</c:v>
                </c:pt>
                <c:pt idx="3">
                  <c:v>19</c:v>
                </c:pt>
                <c:pt idx="4">
                  <c:v>35</c:v>
                </c:pt>
                <c:pt idx="5">
                  <c:v>13</c:v>
                </c:pt>
                <c:pt idx="6">
                  <c:v>29</c:v>
                </c:pt>
                <c:pt idx="7">
                  <c:v>7</c:v>
                </c:pt>
                <c:pt idx="8">
                  <c:v>6</c:v>
                </c:pt>
                <c:pt idx="9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5"/>
        <c:axId val="112676352"/>
        <c:axId val="105734720"/>
      </c:barChart>
      <c:catAx>
        <c:axId val="112676352"/>
        <c:scaling>
          <c:orientation val="minMax"/>
        </c:scaling>
        <c:delete val="0"/>
        <c:axPos val="b"/>
        <c:majorTickMark val="none"/>
        <c:minorTickMark val="none"/>
        <c:tickLblPos val="nextTo"/>
        <c:crossAx val="105734720"/>
        <c:crosses val="autoZero"/>
        <c:auto val="1"/>
        <c:lblAlgn val="ctr"/>
        <c:lblOffset val="100"/>
        <c:noMultiLvlLbl val="0"/>
      </c:catAx>
      <c:valAx>
        <c:axId val="105734720"/>
        <c:scaling>
          <c:orientation val="minMax"/>
          <c:max val="9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126763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/>
            </a:pPr>
            <a:endParaRPr lang="ru-RU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'R1 (ф)'!$C$16</c:f>
              <c:strCache>
                <c:ptCount val="1"/>
                <c:pt idx="0">
                  <c:v>Зона риска</c:v>
                </c:pt>
              </c:strCache>
            </c:strRef>
          </c:tx>
          <c:spPr>
            <a:solidFill>
              <a:srgbClr val="E60000"/>
            </a:solidFill>
          </c:spPr>
          <c:invertIfNegative val="0"/>
          <c:cat>
            <c:strRef>
              <c:f>'R1 (ф)'!$B$18:$B$27</c:f>
              <c:strCache>
                <c:ptCount val="10"/>
                <c:pt idx="0">
                  <c:v>Гумани-тарный</c:v>
                </c:pt>
                <c:pt idx="1">
                  <c:v>Инженерно-технический</c:v>
                </c:pt>
                <c:pt idx="2">
                  <c:v>Класси-ческий университет</c:v>
                </c:pt>
                <c:pt idx="3">
                  <c:v>Культуры и искусства</c:v>
                </c:pt>
                <c:pt idx="4">
                  <c:v>Медицин-ский</c:v>
                </c:pt>
                <c:pt idx="5">
                  <c:v>Педагоги-ческий</c:v>
                </c:pt>
                <c:pt idx="6">
                  <c:v>Сельско-хозяйст-венный</c:v>
                </c:pt>
                <c:pt idx="7">
                  <c:v>Физической культуры и спорта</c:v>
                </c:pt>
                <c:pt idx="8">
                  <c:v>Юриди-ческий</c:v>
                </c:pt>
                <c:pt idx="9">
                  <c:v>Другие</c:v>
                </c:pt>
              </c:strCache>
            </c:strRef>
          </c:cat>
          <c:val>
            <c:numRef>
              <c:f>'R1 (ф)'!$C$18:$C$27</c:f>
              <c:numCache>
                <c:formatCode>0</c:formatCode>
                <c:ptCount val="10"/>
                <c:pt idx="0">
                  <c:v>39</c:v>
                </c:pt>
                <c:pt idx="1">
                  <c:v>173</c:v>
                </c:pt>
                <c:pt idx="2">
                  <c:v>170</c:v>
                </c:pt>
                <c:pt idx="3">
                  <c:v>15</c:v>
                </c:pt>
                <c:pt idx="4">
                  <c:v>1</c:v>
                </c:pt>
                <c:pt idx="5">
                  <c:v>29</c:v>
                </c:pt>
                <c:pt idx="6">
                  <c:v>13</c:v>
                </c:pt>
                <c:pt idx="7">
                  <c:v>6</c:v>
                </c:pt>
                <c:pt idx="8">
                  <c:v>6</c:v>
                </c:pt>
                <c:pt idx="9">
                  <c:v>16</c:v>
                </c:pt>
              </c:numCache>
            </c:numRef>
          </c:val>
        </c:ser>
        <c:ser>
          <c:idx val="1"/>
          <c:order val="1"/>
          <c:tx>
            <c:strRef>
              <c:f>'R1 (ф)'!$D$16</c:f>
              <c:strCache>
                <c:ptCount val="1"/>
                <c:pt idx="0">
                  <c:v>Зеленая зона</c:v>
                </c:pt>
              </c:strCache>
            </c:strRef>
          </c:tx>
          <c:spPr>
            <a:solidFill>
              <a:srgbClr val="488824"/>
            </a:solidFill>
          </c:spPr>
          <c:invertIfNegative val="0"/>
          <c:cat>
            <c:strRef>
              <c:f>'R1 (ф)'!$B$18:$B$27</c:f>
              <c:strCache>
                <c:ptCount val="10"/>
                <c:pt idx="0">
                  <c:v>Гумани-тарный</c:v>
                </c:pt>
                <c:pt idx="1">
                  <c:v>Инженерно-технический</c:v>
                </c:pt>
                <c:pt idx="2">
                  <c:v>Класси-ческий университет</c:v>
                </c:pt>
                <c:pt idx="3">
                  <c:v>Культуры и искусства</c:v>
                </c:pt>
                <c:pt idx="4">
                  <c:v>Медицин-ский</c:v>
                </c:pt>
                <c:pt idx="5">
                  <c:v>Педагоги-ческий</c:v>
                </c:pt>
                <c:pt idx="6">
                  <c:v>Сельско-хозяйст-венный</c:v>
                </c:pt>
                <c:pt idx="7">
                  <c:v>Физической культуры и спорта</c:v>
                </c:pt>
                <c:pt idx="8">
                  <c:v>Юриди-ческий</c:v>
                </c:pt>
                <c:pt idx="9">
                  <c:v>Другие</c:v>
                </c:pt>
              </c:strCache>
            </c:strRef>
          </c:cat>
          <c:val>
            <c:numRef>
              <c:f>'R1 (ф)'!$D$18:$D$27</c:f>
              <c:numCache>
                <c:formatCode>0</c:formatCode>
                <c:ptCount val="10"/>
                <c:pt idx="0">
                  <c:v>22</c:v>
                </c:pt>
                <c:pt idx="1">
                  <c:v>152</c:v>
                </c:pt>
                <c:pt idx="2">
                  <c:v>247</c:v>
                </c:pt>
                <c:pt idx="3">
                  <c:v>6</c:v>
                </c:pt>
                <c:pt idx="4">
                  <c:v>2</c:v>
                </c:pt>
                <c:pt idx="5">
                  <c:v>8</c:v>
                </c:pt>
                <c:pt idx="6">
                  <c:v>11</c:v>
                </c:pt>
                <c:pt idx="7">
                  <c:v>1</c:v>
                </c:pt>
                <c:pt idx="8">
                  <c:v>26</c:v>
                </c:pt>
                <c:pt idx="9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5"/>
        <c:axId val="44197376"/>
        <c:axId val="102604800"/>
      </c:barChart>
      <c:catAx>
        <c:axId val="44197376"/>
        <c:scaling>
          <c:orientation val="minMax"/>
        </c:scaling>
        <c:delete val="0"/>
        <c:axPos val="b"/>
        <c:majorTickMark val="none"/>
        <c:minorTickMark val="none"/>
        <c:tickLblPos val="nextTo"/>
        <c:crossAx val="102604800"/>
        <c:crosses val="autoZero"/>
        <c:auto val="1"/>
        <c:lblAlgn val="ctr"/>
        <c:lblOffset val="100"/>
        <c:noMultiLvlLbl val="0"/>
      </c:catAx>
      <c:valAx>
        <c:axId val="102604800"/>
        <c:scaling>
          <c:orientation val="minMax"/>
          <c:max val="250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crossAx val="4419737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/>
            </a:pPr>
            <a:endParaRPr lang="ru-RU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7CCA9-1EBB-4420-8F99-7369ED08BA12}" type="doc">
      <dgm:prSet loTypeId="urn:microsoft.com/office/officeart/2005/8/layout/hierarchy3" loCatId="hierarchy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EEEB116-5016-4BB0-81A7-1F059AAD3B43}">
      <dgm:prSet phldrT="[Текст]" custT="1"/>
      <dgm:spPr/>
      <dgm:t>
        <a:bodyPr/>
        <a:lstStyle/>
        <a:p>
          <a:r>
            <a:rPr lang="ru-RU" sz="20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Определение группы вузов-лидеров</a:t>
          </a:r>
          <a:endParaRPr lang="ru-RU" sz="2000" b="0" i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072AA0A-9ADC-4D0F-87B8-A56F8A81B7FB}" type="parTrans" cxnId="{13ECEA4D-F9B0-4091-BC62-5994E70013DB}">
      <dgm:prSet/>
      <dgm:spPr/>
      <dgm:t>
        <a:bodyPr/>
        <a:lstStyle/>
        <a:p>
          <a:endParaRPr lang="ru-RU"/>
        </a:p>
      </dgm:t>
    </dgm:pt>
    <dgm:pt modelId="{966C2804-32BA-43C1-A852-07292CCD727F}" type="sibTrans" cxnId="{13ECEA4D-F9B0-4091-BC62-5994E70013DB}">
      <dgm:prSet/>
      <dgm:spPr/>
      <dgm:t>
        <a:bodyPr/>
        <a:lstStyle/>
        <a:p>
          <a:endParaRPr lang="ru-RU"/>
        </a:p>
      </dgm:t>
    </dgm:pt>
    <dgm:pt modelId="{9BFECAB2-03A8-4B66-9AC2-F72EE2C40F9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обеспечение вхождения к 2020 году</a:t>
          </a:r>
          <a:endParaRPr lang="en-US" sz="1600" b="0" i="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не менее пяти российских университетов в первую сотню</a:t>
          </a: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en-US" sz="1600" b="0" i="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ведущих мировых университетов согласно мировому рейтингу университетов</a:t>
          </a:r>
        </a:p>
        <a:p>
          <a:pPr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57C88BF8-2626-446C-B6F3-77378F11E387}" type="parTrans" cxnId="{135DC4D6-5096-4082-BF7D-B305506A54C6}">
      <dgm:prSet/>
      <dgm:spPr/>
      <dgm:t>
        <a:bodyPr/>
        <a:lstStyle/>
        <a:p>
          <a:endParaRPr lang="ru-RU"/>
        </a:p>
      </dgm:t>
    </dgm:pt>
    <dgm:pt modelId="{41BCAA97-217C-4256-BC14-D665816FCCEA}" type="sibTrans" cxnId="{135DC4D6-5096-4082-BF7D-B305506A54C6}">
      <dgm:prSet/>
      <dgm:spPr/>
      <dgm:t>
        <a:bodyPr/>
        <a:lstStyle/>
        <a:p>
          <a:endParaRPr lang="ru-RU"/>
        </a:p>
      </dgm:t>
    </dgm:pt>
    <dgm:pt modelId="{2ABB55F2-C33E-40BB-A058-566EEFFCA0B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развитие и поддержка сети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ведущих университетов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(МГУ, СПбГУ, федеральных и национальных исследовательских университетов), повышение </a:t>
          </a: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эффективности реализации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их программ развития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0" i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3EA1A46-EB56-41D7-ADE6-150BBC8BC5EC}" type="parTrans" cxnId="{F837A226-EBA3-4292-A111-3A7AA2E9CCDA}">
      <dgm:prSet/>
      <dgm:spPr/>
      <dgm:t>
        <a:bodyPr/>
        <a:lstStyle/>
        <a:p>
          <a:endParaRPr lang="ru-RU" b="0"/>
        </a:p>
      </dgm:t>
    </dgm:pt>
    <dgm:pt modelId="{5C8A5862-7801-454C-8B54-66BD0AF032EB}" type="sibTrans" cxnId="{F837A226-EBA3-4292-A111-3A7AA2E9CCDA}">
      <dgm:prSet/>
      <dgm:spPr/>
      <dgm:t>
        <a:bodyPr/>
        <a:lstStyle/>
        <a:p>
          <a:endParaRPr lang="ru-RU"/>
        </a:p>
      </dgm:t>
    </dgm:pt>
    <dgm:pt modelId="{1C13A26F-ADBA-43FC-88C1-2A3B69A599F4}">
      <dgm:prSet phldrT="[Текст]" custT="1"/>
      <dgm:spPr/>
      <dgm:t>
        <a:bodyPr/>
        <a:lstStyle/>
        <a:p>
          <a:r>
            <a:rPr lang="ru-RU" sz="20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Оптимизация сети учреждений высшего профессионального образования</a:t>
          </a:r>
          <a:endParaRPr lang="ru-RU" sz="2600" b="0" i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92FE4053-A59C-4559-BF63-2C61211B9E78}" type="parTrans" cxnId="{B8EA6925-28E9-481E-B0AF-50A8F27F30F6}">
      <dgm:prSet/>
      <dgm:spPr/>
      <dgm:t>
        <a:bodyPr/>
        <a:lstStyle/>
        <a:p>
          <a:endParaRPr lang="ru-RU"/>
        </a:p>
      </dgm:t>
    </dgm:pt>
    <dgm:pt modelId="{7F2921AA-B645-4FC1-8E16-990B4F82D9D4}" type="sibTrans" cxnId="{B8EA6925-28E9-481E-B0AF-50A8F27F30F6}">
      <dgm:prSet/>
      <dgm:spPr/>
      <dgm:t>
        <a:bodyPr/>
        <a:lstStyle/>
        <a:p>
          <a:endParaRPr lang="ru-RU"/>
        </a:p>
      </dgm:t>
    </dgm:pt>
    <dgm:pt modelId="{FD273DA8-8390-4513-AD40-2E0AEDBAFD3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мониторинг</a:t>
          </a: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 эффективности деятельности государственных вузов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dirty="0"/>
        </a:p>
      </dgm:t>
    </dgm:pt>
    <dgm:pt modelId="{24D86BD6-B101-4FFE-AF10-D1B7CA793D29}" type="parTrans" cxnId="{F08E286B-6C23-4B9F-BAB6-D10471868A67}">
      <dgm:prSet/>
      <dgm:spPr/>
      <dgm:t>
        <a:bodyPr/>
        <a:lstStyle/>
        <a:p>
          <a:endParaRPr lang="ru-RU"/>
        </a:p>
      </dgm:t>
    </dgm:pt>
    <dgm:pt modelId="{1A50DBE4-809D-49D0-B41C-04B5663C022D}" type="sibTrans" cxnId="{F08E286B-6C23-4B9F-BAB6-D10471868A67}">
      <dgm:prSet/>
      <dgm:spPr/>
      <dgm:t>
        <a:bodyPr/>
        <a:lstStyle/>
        <a:p>
          <a:endParaRPr lang="ru-RU"/>
        </a:p>
      </dgm:t>
    </dgm:pt>
    <dgm:pt modelId="{0666DA2B-E237-4E8F-B348-B879A4662078}">
      <dgm:prSet phldrT="[Текст]" custT="1"/>
      <dgm:spPr/>
      <dgm:t>
        <a:bodyPr/>
        <a:lstStyle/>
        <a:p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разработка и реализация </a:t>
          </a:r>
          <a:r>
            <a:rPr lang="ru-RU" sz="1600" b="0" i="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программы реорганизации </a:t>
          </a:r>
          <a:r>
            <a:rPr lang="ru-RU" sz="1600" b="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неэффективных вузов и филиалов</a:t>
          </a:r>
        </a:p>
      </dgm:t>
    </dgm:pt>
    <dgm:pt modelId="{3A889FFE-EFA2-4781-A090-A781D8C4445C}" type="parTrans" cxnId="{4BB20FB0-8582-46ED-9DB7-051EAE99618F}">
      <dgm:prSet/>
      <dgm:spPr/>
      <dgm:t>
        <a:bodyPr/>
        <a:lstStyle/>
        <a:p>
          <a:endParaRPr lang="ru-RU"/>
        </a:p>
      </dgm:t>
    </dgm:pt>
    <dgm:pt modelId="{2F7EF0D7-B62D-4740-8EB3-7FC3E24F0808}" type="sibTrans" cxnId="{4BB20FB0-8582-46ED-9DB7-051EAE99618F}">
      <dgm:prSet/>
      <dgm:spPr/>
      <dgm:t>
        <a:bodyPr/>
        <a:lstStyle/>
        <a:p>
          <a:endParaRPr lang="ru-RU"/>
        </a:p>
      </dgm:t>
    </dgm:pt>
    <dgm:pt modelId="{A5AD5436-06D1-45DE-9B1F-9FCFF5632184}" type="pres">
      <dgm:prSet presAssocID="{E527CCA9-1EBB-4420-8F99-7369ED08BA1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BECE13F-CD75-4295-A1CB-1384429D8D11}" type="pres">
      <dgm:prSet presAssocID="{0EEEB116-5016-4BB0-81A7-1F059AAD3B43}" presName="root" presStyleCnt="0"/>
      <dgm:spPr/>
      <dgm:t>
        <a:bodyPr/>
        <a:lstStyle/>
        <a:p>
          <a:endParaRPr lang="ru-RU"/>
        </a:p>
      </dgm:t>
    </dgm:pt>
    <dgm:pt modelId="{1E999C2C-CE3E-4162-B115-93186B1267FA}" type="pres">
      <dgm:prSet presAssocID="{0EEEB116-5016-4BB0-81A7-1F059AAD3B43}" presName="rootComposite" presStyleCnt="0"/>
      <dgm:spPr/>
      <dgm:t>
        <a:bodyPr/>
        <a:lstStyle/>
        <a:p>
          <a:endParaRPr lang="ru-RU"/>
        </a:p>
      </dgm:t>
    </dgm:pt>
    <dgm:pt modelId="{8E1299EA-5DB2-4434-8B7E-D04D3B5541C2}" type="pres">
      <dgm:prSet presAssocID="{0EEEB116-5016-4BB0-81A7-1F059AAD3B43}" presName="rootText" presStyleLbl="node1" presStyleIdx="0" presStyleCnt="2" custScaleY="60943" custLinFactNeighborX="6576" custLinFactNeighborY="12173"/>
      <dgm:spPr/>
      <dgm:t>
        <a:bodyPr/>
        <a:lstStyle/>
        <a:p>
          <a:endParaRPr lang="ru-RU"/>
        </a:p>
      </dgm:t>
    </dgm:pt>
    <dgm:pt modelId="{3D363FEA-0162-4EC2-8948-9B6F4AD5AAD6}" type="pres">
      <dgm:prSet presAssocID="{0EEEB116-5016-4BB0-81A7-1F059AAD3B43}" presName="rootConnector" presStyleLbl="node1" presStyleIdx="0" presStyleCnt="2"/>
      <dgm:spPr/>
      <dgm:t>
        <a:bodyPr/>
        <a:lstStyle/>
        <a:p>
          <a:endParaRPr lang="ru-RU"/>
        </a:p>
      </dgm:t>
    </dgm:pt>
    <dgm:pt modelId="{BF9C4186-3124-492C-A6C0-8006DA096674}" type="pres">
      <dgm:prSet presAssocID="{0EEEB116-5016-4BB0-81A7-1F059AAD3B43}" presName="childShape" presStyleCnt="0"/>
      <dgm:spPr/>
      <dgm:t>
        <a:bodyPr/>
        <a:lstStyle/>
        <a:p>
          <a:endParaRPr lang="ru-RU"/>
        </a:p>
      </dgm:t>
    </dgm:pt>
    <dgm:pt modelId="{715D378E-A32A-4412-9025-B6924D1BE8A7}" type="pres">
      <dgm:prSet presAssocID="{57C88BF8-2626-446C-B6F3-77378F11E387}" presName="Name13" presStyleLbl="parChTrans1D2" presStyleIdx="0" presStyleCnt="4"/>
      <dgm:spPr/>
      <dgm:t>
        <a:bodyPr/>
        <a:lstStyle/>
        <a:p>
          <a:endParaRPr lang="ru-RU"/>
        </a:p>
      </dgm:t>
    </dgm:pt>
    <dgm:pt modelId="{42580C59-723D-471F-8379-5FFFEA50690C}" type="pres">
      <dgm:prSet presAssocID="{9BFECAB2-03A8-4B66-9AC2-F72EE2C40F98}" presName="childText" presStyleLbl="bgAcc1" presStyleIdx="0" presStyleCnt="4" custScaleX="135127" custScaleY="86988" custLinFactNeighborX="-2574" custLinFactNeighborY="-5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16982-A4FA-462A-9704-AD02F5E5F1E8}" type="pres">
      <dgm:prSet presAssocID="{43EA1A46-EB56-41D7-ADE6-150BBC8BC5EC}" presName="Name13" presStyleLbl="parChTrans1D2" presStyleIdx="1" presStyleCnt="4"/>
      <dgm:spPr/>
      <dgm:t>
        <a:bodyPr/>
        <a:lstStyle/>
        <a:p>
          <a:endParaRPr lang="ru-RU"/>
        </a:p>
      </dgm:t>
    </dgm:pt>
    <dgm:pt modelId="{731E785F-FDEF-4BE6-BB30-142344D3F97F}" type="pres">
      <dgm:prSet presAssocID="{2ABB55F2-C33E-40BB-A058-566EEFFCA0B0}" presName="childText" presStyleLbl="bgAcc1" presStyleIdx="1" presStyleCnt="4" custScaleX="133452" custScaleY="102268" custLinFactNeighborX="-201" custLinFactNeighborY="-18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4F600-7BDB-4A5D-B34A-EA02CAB6671E}" type="pres">
      <dgm:prSet presAssocID="{1C13A26F-ADBA-43FC-88C1-2A3B69A599F4}" presName="root" presStyleCnt="0"/>
      <dgm:spPr/>
      <dgm:t>
        <a:bodyPr/>
        <a:lstStyle/>
        <a:p>
          <a:endParaRPr lang="ru-RU"/>
        </a:p>
      </dgm:t>
    </dgm:pt>
    <dgm:pt modelId="{0AE02A3B-368C-4DDF-AF74-BF9836235F57}" type="pres">
      <dgm:prSet presAssocID="{1C13A26F-ADBA-43FC-88C1-2A3B69A599F4}" presName="rootComposite" presStyleCnt="0"/>
      <dgm:spPr/>
      <dgm:t>
        <a:bodyPr/>
        <a:lstStyle/>
        <a:p>
          <a:endParaRPr lang="ru-RU"/>
        </a:p>
      </dgm:t>
    </dgm:pt>
    <dgm:pt modelId="{D3BAA874-E13C-4100-9AD0-C355EF56BC53}" type="pres">
      <dgm:prSet presAssocID="{1C13A26F-ADBA-43FC-88C1-2A3B69A599F4}" presName="rootText" presStyleLbl="node1" presStyleIdx="1" presStyleCnt="2" custScaleX="94011" custScaleY="73072" custLinFactNeighborX="-5174" custLinFactNeighborY="11819"/>
      <dgm:spPr/>
      <dgm:t>
        <a:bodyPr/>
        <a:lstStyle/>
        <a:p>
          <a:endParaRPr lang="ru-RU"/>
        </a:p>
      </dgm:t>
    </dgm:pt>
    <dgm:pt modelId="{20804360-0B95-4260-A803-06CBC4842BB4}" type="pres">
      <dgm:prSet presAssocID="{1C13A26F-ADBA-43FC-88C1-2A3B69A599F4}" presName="rootConnector" presStyleLbl="node1" presStyleIdx="1" presStyleCnt="2"/>
      <dgm:spPr/>
      <dgm:t>
        <a:bodyPr/>
        <a:lstStyle/>
        <a:p>
          <a:endParaRPr lang="ru-RU"/>
        </a:p>
      </dgm:t>
    </dgm:pt>
    <dgm:pt modelId="{76D29852-EE27-4958-AFEC-AC2C99AC9A5B}" type="pres">
      <dgm:prSet presAssocID="{1C13A26F-ADBA-43FC-88C1-2A3B69A599F4}" presName="childShape" presStyleCnt="0"/>
      <dgm:spPr/>
      <dgm:t>
        <a:bodyPr/>
        <a:lstStyle/>
        <a:p>
          <a:endParaRPr lang="ru-RU"/>
        </a:p>
      </dgm:t>
    </dgm:pt>
    <dgm:pt modelId="{4BD0D375-2BD1-4394-AC0E-0973165F41F7}" type="pres">
      <dgm:prSet presAssocID="{24D86BD6-B101-4FFE-AF10-D1B7CA793D29}" presName="Name13" presStyleLbl="parChTrans1D2" presStyleIdx="2" presStyleCnt="4"/>
      <dgm:spPr/>
      <dgm:t>
        <a:bodyPr/>
        <a:lstStyle/>
        <a:p>
          <a:endParaRPr lang="ru-RU"/>
        </a:p>
      </dgm:t>
    </dgm:pt>
    <dgm:pt modelId="{DAD9F2E9-1F58-48C7-B7E2-9D505BEE10F5}" type="pres">
      <dgm:prSet presAssocID="{FD273DA8-8390-4513-AD40-2E0AEDBAFD39}" presName="childText" presStyleLbl="bgAcc1" presStyleIdx="2" presStyleCnt="4" custScaleY="71403" custLinFactNeighborX="-11937" custLinFactNeighborY="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72F7C2-5DCE-4904-89E6-1A6BA936BF65}" type="pres">
      <dgm:prSet presAssocID="{3A889FFE-EFA2-4781-A090-A781D8C4445C}" presName="Name13" presStyleLbl="parChTrans1D2" presStyleIdx="3" presStyleCnt="4"/>
      <dgm:spPr/>
      <dgm:t>
        <a:bodyPr/>
        <a:lstStyle/>
        <a:p>
          <a:endParaRPr lang="ru-RU"/>
        </a:p>
      </dgm:t>
    </dgm:pt>
    <dgm:pt modelId="{308E394D-F979-4537-B634-8EC90B5C544A}" type="pres">
      <dgm:prSet presAssocID="{0666DA2B-E237-4E8F-B348-B879A4662078}" presName="childText" presStyleLbl="bgAcc1" presStyleIdx="3" presStyleCnt="4" custScaleY="60166" custLinFactNeighborX="-10222" custLinFactNeighborY="-8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56D82F-2417-454E-A4FE-657E2F42238B}" type="presOf" srcId="{0EEEB116-5016-4BB0-81A7-1F059AAD3B43}" destId="{8E1299EA-5DB2-4434-8B7E-D04D3B5541C2}" srcOrd="0" destOrd="0" presId="urn:microsoft.com/office/officeart/2005/8/layout/hierarchy3"/>
    <dgm:cxn modelId="{4BB20FB0-8582-46ED-9DB7-051EAE99618F}" srcId="{1C13A26F-ADBA-43FC-88C1-2A3B69A599F4}" destId="{0666DA2B-E237-4E8F-B348-B879A4662078}" srcOrd="1" destOrd="0" parTransId="{3A889FFE-EFA2-4781-A090-A781D8C4445C}" sibTransId="{2F7EF0D7-B62D-4740-8EB3-7FC3E24F0808}"/>
    <dgm:cxn modelId="{E34EFCA7-56E0-4C89-A1E9-49B2EB03CCBA}" type="presOf" srcId="{9BFECAB2-03A8-4B66-9AC2-F72EE2C40F98}" destId="{42580C59-723D-471F-8379-5FFFEA50690C}" srcOrd="0" destOrd="0" presId="urn:microsoft.com/office/officeart/2005/8/layout/hierarchy3"/>
    <dgm:cxn modelId="{F08E286B-6C23-4B9F-BAB6-D10471868A67}" srcId="{1C13A26F-ADBA-43FC-88C1-2A3B69A599F4}" destId="{FD273DA8-8390-4513-AD40-2E0AEDBAFD39}" srcOrd="0" destOrd="0" parTransId="{24D86BD6-B101-4FFE-AF10-D1B7CA793D29}" sibTransId="{1A50DBE4-809D-49D0-B41C-04B5663C022D}"/>
    <dgm:cxn modelId="{6642DCB8-DB12-4A70-AE45-CC37CEE599D7}" type="presOf" srcId="{2ABB55F2-C33E-40BB-A058-566EEFFCA0B0}" destId="{731E785F-FDEF-4BE6-BB30-142344D3F97F}" srcOrd="0" destOrd="0" presId="urn:microsoft.com/office/officeart/2005/8/layout/hierarchy3"/>
    <dgm:cxn modelId="{F837A226-EBA3-4292-A111-3A7AA2E9CCDA}" srcId="{0EEEB116-5016-4BB0-81A7-1F059AAD3B43}" destId="{2ABB55F2-C33E-40BB-A058-566EEFFCA0B0}" srcOrd="1" destOrd="0" parTransId="{43EA1A46-EB56-41D7-ADE6-150BBC8BC5EC}" sibTransId="{5C8A5862-7801-454C-8B54-66BD0AF032EB}"/>
    <dgm:cxn modelId="{13ECEA4D-F9B0-4091-BC62-5994E70013DB}" srcId="{E527CCA9-1EBB-4420-8F99-7369ED08BA12}" destId="{0EEEB116-5016-4BB0-81A7-1F059AAD3B43}" srcOrd="0" destOrd="0" parTransId="{E072AA0A-9ADC-4D0F-87B8-A56F8A81B7FB}" sibTransId="{966C2804-32BA-43C1-A852-07292CCD727F}"/>
    <dgm:cxn modelId="{2FA1E97F-EF0E-47AD-89ED-F34D6622E7D2}" type="presOf" srcId="{1C13A26F-ADBA-43FC-88C1-2A3B69A599F4}" destId="{20804360-0B95-4260-A803-06CBC4842BB4}" srcOrd="1" destOrd="0" presId="urn:microsoft.com/office/officeart/2005/8/layout/hierarchy3"/>
    <dgm:cxn modelId="{DC8FA1EC-BD28-446C-BFDD-CADD8CAE8422}" type="presOf" srcId="{24D86BD6-B101-4FFE-AF10-D1B7CA793D29}" destId="{4BD0D375-2BD1-4394-AC0E-0973165F41F7}" srcOrd="0" destOrd="0" presId="urn:microsoft.com/office/officeart/2005/8/layout/hierarchy3"/>
    <dgm:cxn modelId="{D226DEB7-1E6D-41A9-AC2A-A4FBC5BBD094}" type="presOf" srcId="{43EA1A46-EB56-41D7-ADE6-150BBC8BC5EC}" destId="{07116982-A4FA-462A-9704-AD02F5E5F1E8}" srcOrd="0" destOrd="0" presId="urn:microsoft.com/office/officeart/2005/8/layout/hierarchy3"/>
    <dgm:cxn modelId="{F4651006-5A12-407B-B4BB-D001505480C3}" type="presOf" srcId="{0666DA2B-E237-4E8F-B348-B879A4662078}" destId="{308E394D-F979-4537-B634-8EC90B5C544A}" srcOrd="0" destOrd="0" presId="urn:microsoft.com/office/officeart/2005/8/layout/hierarchy3"/>
    <dgm:cxn modelId="{11DCD9E0-54F9-4B66-8275-3DCCBD5010C9}" type="presOf" srcId="{1C13A26F-ADBA-43FC-88C1-2A3B69A599F4}" destId="{D3BAA874-E13C-4100-9AD0-C355EF56BC53}" srcOrd="0" destOrd="0" presId="urn:microsoft.com/office/officeart/2005/8/layout/hierarchy3"/>
    <dgm:cxn modelId="{B8EA6925-28E9-481E-B0AF-50A8F27F30F6}" srcId="{E527CCA9-1EBB-4420-8F99-7369ED08BA12}" destId="{1C13A26F-ADBA-43FC-88C1-2A3B69A599F4}" srcOrd="1" destOrd="0" parTransId="{92FE4053-A59C-4559-BF63-2C61211B9E78}" sibTransId="{7F2921AA-B645-4FC1-8E16-990B4F82D9D4}"/>
    <dgm:cxn modelId="{3C9F26A3-E0AF-4F2B-A34C-048C50859D1C}" type="presOf" srcId="{3A889FFE-EFA2-4781-A090-A781D8C4445C}" destId="{2372F7C2-5DCE-4904-89E6-1A6BA936BF65}" srcOrd="0" destOrd="0" presId="urn:microsoft.com/office/officeart/2005/8/layout/hierarchy3"/>
    <dgm:cxn modelId="{C4BE70C9-2577-4049-86F5-361B9300E76D}" type="presOf" srcId="{57C88BF8-2626-446C-B6F3-77378F11E387}" destId="{715D378E-A32A-4412-9025-B6924D1BE8A7}" srcOrd="0" destOrd="0" presId="urn:microsoft.com/office/officeart/2005/8/layout/hierarchy3"/>
    <dgm:cxn modelId="{3B92142E-5F32-4F64-97BB-AA3452502E30}" type="presOf" srcId="{E527CCA9-1EBB-4420-8F99-7369ED08BA12}" destId="{A5AD5436-06D1-45DE-9B1F-9FCFF5632184}" srcOrd="0" destOrd="0" presId="urn:microsoft.com/office/officeart/2005/8/layout/hierarchy3"/>
    <dgm:cxn modelId="{8BDA4645-54FD-4E66-9950-9B2633ED632A}" type="presOf" srcId="{FD273DA8-8390-4513-AD40-2E0AEDBAFD39}" destId="{DAD9F2E9-1F58-48C7-B7E2-9D505BEE10F5}" srcOrd="0" destOrd="0" presId="urn:microsoft.com/office/officeart/2005/8/layout/hierarchy3"/>
    <dgm:cxn modelId="{6A6609C2-D833-452C-B337-A28B117E5658}" type="presOf" srcId="{0EEEB116-5016-4BB0-81A7-1F059AAD3B43}" destId="{3D363FEA-0162-4EC2-8948-9B6F4AD5AAD6}" srcOrd="1" destOrd="0" presId="urn:microsoft.com/office/officeart/2005/8/layout/hierarchy3"/>
    <dgm:cxn modelId="{135DC4D6-5096-4082-BF7D-B305506A54C6}" srcId="{0EEEB116-5016-4BB0-81A7-1F059AAD3B43}" destId="{9BFECAB2-03A8-4B66-9AC2-F72EE2C40F98}" srcOrd="0" destOrd="0" parTransId="{57C88BF8-2626-446C-B6F3-77378F11E387}" sibTransId="{41BCAA97-217C-4256-BC14-D665816FCCEA}"/>
    <dgm:cxn modelId="{96A64BE1-8865-4C1E-BCDB-12BBF3B5B54C}" type="presParOf" srcId="{A5AD5436-06D1-45DE-9B1F-9FCFF5632184}" destId="{7BECE13F-CD75-4295-A1CB-1384429D8D11}" srcOrd="0" destOrd="0" presId="urn:microsoft.com/office/officeart/2005/8/layout/hierarchy3"/>
    <dgm:cxn modelId="{56BDADEC-DAA4-4B6A-9340-C1DB082AC2C4}" type="presParOf" srcId="{7BECE13F-CD75-4295-A1CB-1384429D8D11}" destId="{1E999C2C-CE3E-4162-B115-93186B1267FA}" srcOrd="0" destOrd="0" presId="urn:microsoft.com/office/officeart/2005/8/layout/hierarchy3"/>
    <dgm:cxn modelId="{8C05CF93-A467-4E6C-8FD7-54F74A1779AC}" type="presParOf" srcId="{1E999C2C-CE3E-4162-B115-93186B1267FA}" destId="{8E1299EA-5DB2-4434-8B7E-D04D3B5541C2}" srcOrd="0" destOrd="0" presId="urn:microsoft.com/office/officeart/2005/8/layout/hierarchy3"/>
    <dgm:cxn modelId="{E66D1D6F-A83A-494C-9A39-B375EC9CFD3D}" type="presParOf" srcId="{1E999C2C-CE3E-4162-B115-93186B1267FA}" destId="{3D363FEA-0162-4EC2-8948-9B6F4AD5AAD6}" srcOrd="1" destOrd="0" presId="urn:microsoft.com/office/officeart/2005/8/layout/hierarchy3"/>
    <dgm:cxn modelId="{F3077D0F-F67C-4CB8-B826-D8AECCA71DBF}" type="presParOf" srcId="{7BECE13F-CD75-4295-A1CB-1384429D8D11}" destId="{BF9C4186-3124-492C-A6C0-8006DA096674}" srcOrd="1" destOrd="0" presId="urn:microsoft.com/office/officeart/2005/8/layout/hierarchy3"/>
    <dgm:cxn modelId="{9DC335D5-9FAE-4EBD-B79B-E48CD68CD38C}" type="presParOf" srcId="{BF9C4186-3124-492C-A6C0-8006DA096674}" destId="{715D378E-A32A-4412-9025-B6924D1BE8A7}" srcOrd="0" destOrd="0" presId="urn:microsoft.com/office/officeart/2005/8/layout/hierarchy3"/>
    <dgm:cxn modelId="{EF400811-D439-498E-BFA8-520F99271BC5}" type="presParOf" srcId="{BF9C4186-3124-492C-A6C0-8006DA096674}" destId="{42580C59-723D-471F-8379-5FFFEA50690C}" srcOrd="1" destOrd="0" presId="urn:microsoft.com/office/officeart/2005/8/layout/hierarchy3"/>
    <dgm:cxn modelId="{E8FE5947-A7D4-44B5-80FA-E01E8BBDB6B2}" type="presParOf" srcId="{BF9C4186-3124-492C-A6C0-8006DA096674}" destId="{07116982-A4FA-462A-9704-AD02F5E5F1E8}" srcOrd="2" destOrd="0" presId="urn:microsoft.com/office/officeart/2005/8/layout/hierarchy3"/>
    <dgm:cxn modelId="{05B5A2A9-168B-43A5-BEA0-90A3B726356A}" type="presParOf" srcId="{BF9C4186-3124-492C-A6C0-8006DA096674}" destId="{731E785F-FDEF-4BE6-BB30-142344D3F97F}" srcOrd="3" destOrd="0" presId="urn:microsoft.com/office/officeart/2005/8/layout/hierarchy3"/>
    <dgm:cxn modelId="{E45CDF0D-3C2D-46A0-AFAE-0E1C01D2B158}" type="presParOf" srcId="{A5AD5436-06D1-45DE-9B1F-9FCFF5632184}" destId="{5564F600-7BDB-4A5D-B34A-EA02CAB6671E}" srcOrd="1" destOrd="0" presId="urn:microsoft.com/office/officeart/2005/8/layout/hierarchy3"/>
    <dgm:cxn modelId="{69A8860A-ACF9-4FC7-96B5-EF99E355BC72}" type="presParOf" srcId="{5564F600-7BDB-4A5D-B34A-EA02CAB6671E}" destId="{0AE02A3B-368C-4DDF-AF74-BF9836235F57}" srcOrd="0" destOrd="0" presId="urn:microsoft.com/office/officeart/2005/8/layout/hierarchy3"/>
    <dgm:cxn modelId="{0A18F0A5-CB1B-4C71-A51A-972464B9D56D}" type="presParOf" srcId="{0AE02A3B-368C-4DDF-AF74-BF9836235F57}" destId="{D3BAA874-E13C-4100-9AD0-C355EF56BC53}" srcOrd="0" destOrd="0" presId="urn:microsoft.com/office/officeart/2005/8/layout/hierarchy3"/>
    <dgm:cxn modelId="{3CD10567-74CB-4B0E-9FC4-BF3F41991CA7}" type="presParOf" srcId="{0AE02A3B-368C-4DDF-AF74-BF9836235F57}" destId="{20804360-0B95-4260-A803-06CBC4842BB4}" srcOrd="1" destOrd="0" presId="urn:microsoft.com/office/officeart/2005/8/layout/hierarchy3"/>
    <dgm:cxn modelId="{622BD12E-3F43-4533-B072-E17DDBAAC26F}" type="presParOf" srcId="{5564F600-7BDB-4A5D-B34A-EA02CAB6671E}" destId="{76D29852-EE27-4958-AFEC-AC2C99AC9A5B}" srcOrd="1" destOrd="0" presId="urn:microsoft.com/office/officeart/2005/8/layout/hierarchy3"/>
    <dgm:cxn modelId="{F6FE19E6-9836-4C65-88A3-7A281AB9F220}" type="presParOf" srcId="{76D29852-EE27-4958-AFEC-AC2C99AC9A5B}" destId="{4BD0D375-2BD1-4394-AC0E-0973165F41F7}" srcOrd="0" destOrd="0" presId="urn:microsoft.com/office/officeart/2005/8/layout/hierarchy3"/>
    <dgm:cxn modelId="{BDF68A96-7CAA-4BE8-A8EF-86FBB789210F}" type="presParOf" srcId="{76D29852-EE27-4958-AFEC-AC2C99AC9A5B}" destId="{DAD9F2E9-1F58-48C7-B7E2-9D505BEE10F5}" srcOrd="1" destOrd="0" presId="urn:microsoft.com/office/officeart/2005/8/layout/hierarchy3"/>
    <dgm:cxn modelId="{2DD1F4D1-B033-4048-BEED-1727E0ADCC46}" type="presParOf" srcId="{76D29852-EE27-4958-AFEC-AC2C99AC9A5B}" destId="{2372F7C2-5DCE-4904-89E6-1A6BA936BF65}" srcOrd="2" destOrd="0" presId="urn:microsoft.com/office/officeart/2005/8/layout/hierarchy3"/>
    <dgm:cxn modelId="{EAB7ECA1-4EF1-47A2-83F0-30AAD93FBAA3}" type="presParOf" srcId="{76D29852-EE27-4958-AFEC-AC2C99AC9A5B}" destId="{308E394D-F979-4537-B634-8EC90B5C544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299EA-5DB2-4434-8B7E-D04D3B5541C2}">
      <dsp:nvSpPr>
        <dsp:cNvPr id="0" name=""/>
        <dsp:cNvSpPr/>
      </dsp:nvSpPr>
      <dsp:spPr>
        <a:xfrm>
          <a:off x="252692" y="488554"/>
          <a:ext cx="3797655" cy="11572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Определение группы вузов-лидеров</a:t>
          </a:r>
          <a:endParaRPr lang="ru-RU" sz="2000" b="0" i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86585" y="522447"/>
        <a:ext cx="3729869" cy="1089416"/>
      </dsp:txXfrm>
    </dsp:sp>
    <dsp:sp modelId="{715D378E-A32A-4412-9025-B6924D1BE8A7}">
      <dsp:nvSpPr>
        <dsp:cNvPr id="0" name=""/>
        <dsp:cNvSpPr/>
      </dsp:nvSpPr>
      <dsp:spPr>
        <a:xfrm>
          <a:off x="586737" y="1645757"/>
          <a:ext cx="91440" cy="956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6572"/>
              </a:lnTo>
              <a:lnTo>
                <a:pt x="97550" y="95657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80C59-723D-471F-8379-5FFFEA50690C}">
      <dsp:nvSpPr>
        <dsp:cNvPr id="0" name=""/>
        <dsp:cNvSpPr/>
      </dsp:nvSpPr>
      <dsp:spPr>
        <a:xfrm>
          <a:off x="684288" y="1776453"/>
          <a:ext cx="4105326" cy="165175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обеспечение вхождения к 2020 году</a:t>
          </a:r>
          <a:endParaRPr lang="en-US" sz="1600" b="0" i="0" kern="12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не менее пяти российских университетов в первую сотню</a:t>
          </a: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</a:t>
          </a:r>
          <a:endParaRPr lang="en-US" sz="1600" b="0" i="0" kern="1200" dirty="0" smtClean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ведущих мировых университетов согласно мировому рейтингу университетов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732666" y="1824831"/>
        <a:ext cx="4008570" cy="1554996"/>
      </dsp:txXfrm>
    </dsp:sp>
    <dsp:sp modelId="{07116982-A4FA-462A-9704-AD02F5E5F1E8}">
      <dsp:nvSpPr>
        <dsp:cNvPr id="0" name=""/>
        <dsp:cNvSpPr/>
      </dsp:nvSpPr>
      <dsp:spPr>
        <a:xfrm>
          <a:off x="632457" y="1645757"/>
          <a:ext cx="123925" cy="298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0513"/>
              </a:lnTo>
              <a:lnTo>
                <a:pt x="123925" y="298051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E785F-FDEF-4BE6-BB30-142344D3F97F}">
      <dsp:nvSpPr>
        <dsp:cNvPr id="0" name=""/>
        <dsp:cNvSpPr/>
      </dsp:nvSpPr>
      <dsp:spPr>
        <a:xfrm>
          <a:off x="756382" y="3655324"/>
          <a:ext cx="4054437" cy="194189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развитие и поддержка сети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ведущих университетов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(МГУ, СПбГУ, федеральных и национальных исследовательских университетов), повышение </a:t>
          </a: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эффективности реализации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их программ развития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b="0" i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813258" y="3712200"/>
        <a:ext cx="3940685" cy="1828141"/>
      </dsp:txXfrm>
    </dsp:sp>
    <dsp:sp modelId="{D3BAA874-E13C-4100-9AD0-C355EF56BC53}">
      <dsp:nvSpPr>
        <dsp:cNvPr id="0" name=""/>
        <dsp:cNvSpPr/>
      </dsp:nvSpPr>
      <dsp:spPr>
        <a:xfrm>
          <a:off x="4906695" y="481832"/>
          <a:ext cx="3570213" cy="1387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Оптимизация сети учреждений высшего профессионального образования</a:t>
          </a:r>
          <a:endParaRPr lang="ru-RU" sz="2600" b="0" i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947334" y="522471"/>
        <a:ext cx="3488935" cy="1306233"/>
      </dsp:txXfrm>
    </dsp:sp>
    <dsp:sp modelId="{4BD0D375-2BD1-4394-AC0E-0973165F41F7}">
      <dsp:nvSpPr>
        <dsp:cNvPr id="0" name=""/>
        <dsp:cNvSpPr/>
      </dsp:nvSpPr>
      <dsp:spPr>
        <a:xfrm>
          <a:off x="5263717" y="1869343"/>
          <a:ext cx="190851" cy="934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4783"/>
              </a:lnTo>
              <a:lnTo>
                <a:pt x="190851" y="93478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9F2E9-1F58-48C7-B7E2-9D505BEE10F5}">
      <dsp:nvSpPr>
        <dsp:cNvPr id="0" name=""/>
        <dsp:cNvSpPr/>
      </dsp:nvSpPr>
      <dsp:spPr>
        <a:xfrm>
          <a:off x="5454568" y="2126217"/>
          <a:ext cx="3038124" cy="135581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мониторинг</a:t>
          </a: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 эффективности деятельности государственных вузов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5494279" y="2165928"/>
        <a:ext cx="2958702" cy="1276397"/>
      </dsp:txXfrm>
    </dsp:sp>
    <dsp:sp modelId="{2372F7C2-5DCE-4904-89E6-1A6BA936BF65}">
      <dsp:nvSpPr>
        <dsp:cNvPr id="0" name=""/>
        <dsp:cNvSpPr/>
      </dsp:nvSpPr>
      <dsp:spPr>
        <a:xfrm>
          <a:off x="5263717" y="1869343"/>
          <a:ext cx="242954" cy="2636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6503"/>
              </a:lnTo>
              <a:lnTo>
                <a:pt x="242954" y="2636503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E394D-F979-4537-B634-8EC90B5C544A}">
      <dsp:nvSpPr>
        <dsp:cNvPr id="0" name=""/>
        <dsp:cNvSpPr/>
      </dsp:nvSpPr>
      <dsp:spPr>
        <a:xfrm>
          <a:off x="5506672" y="3934622"/>
          <a:ext cx="3038124" cy="11424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разработка и реализация </a:t>
          </a:r>
          <a:r>
            <a:rPr lang="ru-RU" sz="1600" b="0" i="0" kern="12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программы реорганизации </a:t>
          </a:r>
          <a:r>
            <a:rPr lang="ru-RU" sz="1600" b="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неэффективных вузов и филиалов</a:t>
          </a:r>
        </a:p>
      </dsp:txBody>
      <dsp:txXfrm>
        <a:off x="5540133" y="3968083"/>
        <a:ext cx="2971202" cy="1075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2AE600B-561A-4E4C-A0ED-60E3B46F7EE7}" type="datetimeFigureOut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738C0B6-6901-4195-87D1-00550442D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675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E6956E-AF9D-4A1D-B924-71ED50696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802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42900D-6C99-4D72-9C7F-32C069915A0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  <p:sp>
        <p:nvSpPr>
          <p:cNvPr id="13317" name="Верхний колонтитул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Мониторинг деятельности федеральных государственных образовательных учреждений высшего профессонального образования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FD9D4-7114-48C4-A9EC-7DE15EB67146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6F104-64B5-4267-919E-340D9A83E0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8F2A7-F298-43E7-9AFF-ABD70DC9E116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5C025-B78B-462D-BA1D-B5DCF4BD3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9A9A9-2BB4-4E26-98CC-0B41936B1446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F724F-D131-4402-9ACB-DAB98AFA20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305A9-B90C-4541-948A-E320A6F411F6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C949A-7EF1-4F74-B87F-A4B20D620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F6116-A770-47DF-BFE9-B7F61C772369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A7D9E-656E-4D04-853C-34626866C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A8B3E-EEEC-4CA1-A8C1-AC70E98A8AC0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C4F7-DC01-4B24-8520-0954FDF81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D395A-7345-4272-AA5C-8C05304A6C7A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C8302-391A-4DB7-833D-7FC92FD224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2E630-E86F-4BE1-BB9D-EB67AE0399EC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22240-3D97-42C6-B00D-7A5EA4B5E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56979-4C34-4409-BE0F-D6C8CE60833A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21A33-581A-4CC2-9A3E-94449FCC0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F7BCB-76E0-4722-AC02-0045D8682DF6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8871A-F51A-40AD-8FB5-5C04BCF4F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B000B-75BA-478B-B1C1-88EFE8FD2860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31C20-1CAE-4903-947E-9B90D4E124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3EC60-3084-4D7F-A43A-F4825603457F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B65BE-E675-42F5-8BAB-BE3B08E664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45529192-9982-4BBF-81C2-6985994446D2}" type="datetime1">
              <a:rPr lang="ru-RU"/>
              <a:pPr>
                <a:defRPr/>
              </a:pPr>
              <a:t>13.12.2012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276E00B-4947-4F16-96F7-F8D9B1D8F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ctrTitle"/>
          </p:nvPr>
        </p:nvSpPr>
        <p:spPr>
          <a:xfrm>
            <a:off x="768442" y="1700808"/>
            <a:ext cx="7803965" cy="1281372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Модернизация системы педагогического образования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TextBox 1"/>
          <p:cNvSpPr txBox="1">
            <a:spLocks noChangeArrowheads="1"/>
          </p:cNvSpPr>
          <p:nvPr/>
        </p:nvSpPr>
        <p:spPr bwMode="auto">
          <a:xfrm>
            <a:off x="2239169" y="600745"/>
            <a:ext cx="4737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Министерство образования и науки Российской Федерации</a:t>
            </a:r>
          </a:p>
        </p:txBody>
      </p:sp>
      <p:sp>
        <p:nvSpPr>
          <p:cNvPr id="9221" name="TextBox 1"/>
          <p:cNvSpPr txBox="1">
            <a:spLocks noChangeArrowheads="1"/>
          </p:cNvSpPr>
          <p:nvPr/>
        </p:nvSpPr>
        <p:spPr bwMode="auto">
          <a:xfrm>
            <a:off x="5651500" y="3776663"/>
            <a:ext cx="3313113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Директор департамента государственной политики в сфере высшего образования СОБОЛЕВ  </a:t>
            </a:r>
          </a:p>
          <a:p>
            <a:pPr algn="r"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Александр Борисович</a:t>
            </a:r>
          </a:p>
        </p:txBody>
      </p:sp>
    </p:spTree>
    <p:extLst>
      <p:ext uri="{BB962C8B-B14F-4D97-AF65-F5344CB8AC3E}">
        <p14:creationId xmlns:p14="http://schemas.microsoft.com/office/powerpoint/2010/main" val="21180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3100" y="1550988"/>
            <a:ext cx="2952750" cy="1152525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109728" indent="0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Содержательно-технологическая перестройка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97A7295-495C-4A50-914B-1E734DE473BC}" type="slidenum">
              <a:rPr lang="ru-RU" smtClean="0"/>
              <a:pPr eaLnBrk="1" hangingPunct="1"/>
              <a:t>10</a:t>
            </a:fld>
            <a:endParaRPr lang="ru-RU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465163"/>
            <a:ext cx="8229600" cy="108498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НАПРАВЛЕНИЯ СОВЕРШЕНСТВОВАНИЯ СИСТЕМЫ ПЕДАГОГИЧЕСКОГО ОБРАЗОВАНИЯ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5281613" y="1585913"/>
            <a:ext cx="3106737" cy="1117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Перестройка  сети образовательных учреждений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673100" y="2703513"/>
            <a:ext cx="2952750" cy="3173412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Модернизация ФГОС</a:t>
            </a:r>
          </a:p>
          <a:p>
            <a:pPr marL="109728" indent="0">
              <a:buFont typeface="Wingdings 3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Font typeface="Wingdings 3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Совершенствование образовательных программ и образовательных технологий</a:t>
            </a:r>
          </a:p>
          <a:p>
            <a:pPr marL="109728" indent="0">
              <a:buFont typeface="Wingdings 3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Font typeface="Wingdings 3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Опережающее повышение квалификации</a:t>
            </a:r>
          </a:p>
          <a:p>
            <a:pPr marL="109728" indent="0">
              <a:buFont typeface="Wingdings 3"/>
              <a:buNone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5281613" y="2703513"/>
            <a:ext cx="3106737" cy="3173412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Разработка программ развития образовательных учреждений, подлежащих оптимизации</a:t>
            </a:r>
          </a:p>
          <a:p>
            <a:pPr marL="109728" indent="0">
              <a:buFont typeface="Wingdings 3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Font typeface="Wingdings 3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Реорганизация неэффективных образовательных учреждений</a:t>
            </a:r>
          </a:p>
          <a:p>
            <a:pPr marL="109728" indent="0">
              <a:buFont typeface="Wingdings 3"/>
              <a:buNone/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95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Векторы </a:t>
            </a:r>
            <a:r>
              <a:rPr lang="ru-RU" sz="2800" dirty="0" smtClean="0"/>
              <a:t>реформ</a:t>
            </a:r>
            <a:r>
              <a:rPr lang="ru-RU" sz="2800" dirty="0" smtClean="0"/>
              <a:t> </a:t>
            </a:r>
            <a:r>
              <a:rPr lang="ru-RU" sz="2800" dirty="0" smtClean="0"/>
              <a:t>ВПО </a:t>
            </a:r>
            <a:r>
              <a:rPr lang="ru-RU" sz="2800" dirty="0" smtClean="0"/>
              <a:t>РФ 2012</a:t>
            </a:r>
            <a:endParaRPr lang="ru-RU" sz="2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400" dirty="0" smtClean="0"/>
              <a:t>конкурентное позиционирование российских вузов в международном пространстве высшего образования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smtClean="0"/>
              <a:t>инфраструктурная </a:t>
            </a:r>
            <a:r>
              <a:rPr lang="ru-RU" sz="2400" dirty="0"/>
              <a:t>модернизация в интересах развития экономики знаний и инновационного </a:t>
            </a:r>
            <a:r>
              <a:rPr lang="ru-RU" sz="2400" dirty="0" smtClean="0"/>
              <a:t>общества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smtClean="0"/>
              <a:t>современная </a:t>
            </a:r>
            <a:r>
              <a:rPr lang="ru-RU" sz="2400" dirty="0"/>
              <a:t>образовательно- технологическая политика</a:t>
            </a:r>
          </a:p>
          <a:p>
            <a:pPr>
              <a:buFont typeface="Arial" pitchFamily="34" charset="0"/>
              <a:buChar char="•"/>
              <a:defRPr/>
            </a:pPr>
            <a:endParaRPr lang="ru-RU" sz="2400" dirty="0"/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smtClean="0"/>
              <a:t>изменение </a:t>
            </a:r>
            <a:r>
              <a:rPr lang="ru-RU" sz="2400" dirty="0"/>
              <a:t>подходов к формированию и распределению контрольных цифр приема граждан </a:t>
            </a:r>
            <a:endParaRPr lang="ru-RU" sz="24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 smtClean="0"/>
              <a:t>независимая оценка </a:t>
            </a:r>
            <a:r>
              <a:rPr lang="ru-RU" sz="2400" dirty="0"/>
              <a:t>качества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204734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0713"/>
            <a:ext cx="7283450" cy="796925"/>
          </a:xfrm>
          <a:noFill/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Структура сети вузов РФ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(по типу государственной поддержки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rgbClr val="000066"/>
              </a:solidFill>
            </a:endParaRPr>
          </a:p>
        </p:txBody>
      </p:sp>
      <p:sp>
        <p:nvSpPr>
          <p:cNvPr id="4" name="AutoShape 52"/>
          <p:cNvSpPr>
            <a:spLocks noChangeArrowheads="1"/>
          </p:cNvSpPr>
          <p:nvPr/>
        </p:nvSpPr>
        <p:spPr bwMode="auto">
          <a:xfrm flipH="1">
            <a:off x="5867400" y="1773238"/>
            <a:ext cx="2454275" cy="1165225"/>
          </a:xfrm>
          <a:prstGeom prst="wedgeRectCallout">
            <a:avLst>
              <a:gd name="adj1" fmla="val 99903"/>
              <a:gd name="adj2" fmla="val 1486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0" hangingPunct="0">
              <a:lnSpc>
                <a:spcPct val="80000"/>
              </a:lnSpc>
            </a:pPr>
            <a:r>
              <a:rPr lang="ru-RU" b="1" dirty="0">
                <a:solidFill>
                  <a:schemeClr val="tx2"/>
                </a:solidFill>
                <a:latin typeface="Calibri" pitchFamily="34" charset="0"/>
              </a:rPr>
              <a:t>Региональное </a:t>
            </a:r>
            <a:r>
              <a:rPr lang="ru-RU" b="1" dirty="0" smtClean="0">
                <a:solidFill>
                  <a:schemeClr val="tx2"/>
                </a:solidFill>
                <a:latin typeface="Calibri" pitchFamily="34" charset="0"/>
              </a:rPr>
              <a:t>развитие</a:t>
            </a:r>
            <a:endParaRPr lang="ru-RU" b="1" dirty="0">
              <a:solidFill>
                <a:schemeClr val="tx2"/>
              </a:solidFill>
              <a:latin typeface="Calibri" pitchFamily="34" charset="0"/>
            </a:endParaRPr>
          </a:p>
          <a:p>
            <a:pPr eaLnBrk="0" hangingPunct="0">
              <a:lnSpc>
                <a:spcPct val="80000"/>
              </a:lnSpc>
            </a:pPr>
            <a:endParaRPr lang="ru-RU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eaLnBrk="0" hangingPunct="0">
              <a:lnSpc>
                <a:spcPct val="80000"/>
              </a:lnSpc>
            </a:pPr>
            <a:r>
              <a:rPr lang="ru-RU" b="1" dirty="0" err="1" smtClean="0">
                <a:solidFill>
                  <a:schemeClr val="tx2"/>
                </a:solidFill>
                <a:latin typeface="Calibri" pitchFamily="34" charset="0"/>
              </a:rPr>
              <a:t>Реиндустриализация</a:t>
            </a:r>
            <a:endParaRPr lang="ru-RU" b="1" dirty="0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endParaRPr lang="ru-RU" sz="1200" dirty="0"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277813" y="2052638"/>
            <a:ext cx="41910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gray">
          <a:xfrm>
            <a:off x="277813" y="2770188"/>
            <a:ext cx="426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277813" y="3598863"/>
            <a:ext cx="3810000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gray">
          <a:xfrm>
            <a:off x="277813" y="4438650"/>
            <a:ext cx="320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gray">
          <a:xfrm flipH="1">
            <a:off x="277813" y="5267325"/>
            <a:ext cx="2392362" cy="1588"/>
          </a:xfrm>
          <a:prstGeom prst="line">
            <a:avLst/>
          </a:prstGeom>
          <a:noFill/>
          <a:ln w="1905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gray">
          <a:xfrm flipH="1">
            <a:off x="285720" y="4500570"/>
            <a:ext cx="2786082" cy="45719"/>
          </a:xfrm>
          <a:prstGeom prst="line">
            <a:avLst/>
          </a:prstGeom>
          <a:noFill/>
          <a:ln w="1905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gray">
          <a:xfrm flipH="1">
            <a:off x="277813" y="3597275"/>
            <a:ext cx="3287712" cy="1588"/>
          </a:xfrm>
          <a:prstGeom prst="line">
            <a:avLst/>
          </a:prstGeom>
          <a:noFill/>
          <a:ln w="1905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gray">
          <a:xfrm flipH="1">
            <a:off x="277813" y="2763838"/>
            <a:ext cx="3765550" cy="1587"/>
          </a:xfrm>
          <a:prstGeom prst="line">
            <a:avLst/>
          </a:prstGeom>
          <a:noFill/>
          <a:ln w="1905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gray">
          <a:xfrm flipH="1">
            <a:off x="285719" y="2044700"/>
            <a:ext cx="4059268" cy="45719"/>
          </a:xfrm>
          <a:prstGeom prst="line">
            <a:avLst/>
          </a:prstGeom>
          <a:noFill/>
          <a:ln w="1905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gray">
          <a:xfrm>
            <a:off x="527050" y="2052638"/>
            <a:ext cx="1588" cy="711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gray">
          <a:xfrm>
            <a:off x="533400" y="2730500"/>
            <a:ext cx="1588" cy="841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gray">
          <a:xfrm>
            <a:off x="533400" y="3571875"/>
            <a:ext cx="1588" cy="841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gray">
          <a:xfrm>
            <a:off x="533400" y="4413250"/>
            <a:ext cx="1588" cy="841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642910" y="2143116"/>
            <a:ext cx="3151187" cy="4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ru-RU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Федеральные университеты, (МГУ, СПбГУ)</a:t>
            </a:r>
            <a:endParaRPr lang="en-US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571472" y="2786058"/>
            <a:ext cx="2954337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ru-RU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Национальные исследовательские университеты</a:t>
            </a:r>
            <a:endParaRPr lang="en-US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611188" y="3576639"/>
            <a:ext cx="2855912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ru-RU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Вузы, реализующие программы стратегического развития</a:t>
            </a:r>
            <a:endParaRPr lang="en-US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611188" y="4662488"/>
            <a:ext cx="1721946" cy="28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ru-RU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Остальные вузы</a:t>
            </a:r>
            <a:endParaRPr lang="en-US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Freeform 30"/>
          <p:cNvSpPr>
            <a:spLocks/>
          </p:cNvSpPr>
          <p:nvPr/>
        </p:nvSpPr>
        <p:spPr bwMode="gray">
          <a:xfrm>
            <a:off x="5722938" y="4183063"/>
            <a:ext cx="720725" cy="1117600"/>
          </a:xfrm>
          <a:custGeom>
            <a:avLst/>
            <a:gdLst>
              <a:gd name="T0" fmla="*/ 382 w 749"/>
              <a:gd name="T1" fmla="*/ 976 h 977"/>
              <a:gd name="T2" fmla="*/ 0 w 749"/>
              <a:gd name="T3" fmla="*/ 342 h 977"/>
              <a:gd name="T4" fmla="*/ 280 w 749"/>
              <a:gd name="T5" fmla="*/ 0 h 977"/>
              <a:gd name="T6" fmla="*/ 748 w 749"/>
              <a:gd name="T7" fmla="*/ 538 h 977"/>
              <a:gd name="T8" fmla="*/ 382 w 749"/>
              <a:gd name="T9" fmla="*/ 976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9" h="977">
                <a:moveTo>
                  <a:pt x="382" y="976"/>
                </a:moveTo>
                <a:lnTo>
                  <a:pt x="0" y="342"/>
                </a:lnTo>
                <a:lnTo>
                  <a:pt x="280" y="0"/>
                </a:lnTo>
                <a:lnTo>
                  <a:pt x="748" y="538"/>
                </a:lnTo>
                <a:lnTo>
                  <a:pt x="382" y="976"/>
                </a:lnTo>
              </a:path>
            </a:pathLst>
          </a:custGeom>
          <a:gradFill rotWithShape="0">
            <a:gsLst>
              <a:gs pos="0">
                <a:schemeClr val="accent2">
                  <a:gamma/>
                  <a:shade val="72941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3" name="Freeform 31"/>
          <p:cNvSpPr>
            <a:spLocks/>
          </p:cNvSpPr>
          <p:nvPr/>
        </p:nvSpPr>
        <p:spPr bwMode="gray">
          <a:xfrm>
            <a:off x="3143250" y="4183063"/>
            <a:ext cx="2854325" cy="393700"/>
          </a:xfrm>
          <a:custGeom>
            <a:avLst/>
            <a:gdLst>
              <a:gd name="T0" fmla="*/ 0 w 2964"/>
              <a:gd name="T1" fmla="*/ 343 h 344"/>
              <a:gd name="T2" fmla="*/ 2684 w 2964"/>
              <a:gd name="T3" fmla="*/ 343 h 344"/>
              <a:gd name="T4" fmla="*/ 2963 w 2964"/>
              <a:gd name="T5" fmla="*/ 0 h 344"/>
              <a:gd name="T6" fmla="*/ 531 w 2964"/>
              <a:gd name="T7" fmla="*/ 1 h 344"/>
              <a:gd name="T8" fmla="*/ 0 w 2964"/>
              <a:gd name="T9" fmla="*/ 343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64" h="344">
                <a:moveTo>
                  <a:pt x="0" y="343"/>
                </a:moveTo>
                <a:lnTo>
                  <a:pt x="2684" y="343"/>
                </a:lnTo>
                <a:lnTo>
                  <a:pt x="2963" y="0"/>
                </a:lnTo>
                <a:lnTo>
                  <a:pt x="531" y="1"/>
                </a:lnTo>
                <a:lnTo>
                  <a:pt x="0" y="343"/>
                </a:lnTo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4314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4" name="Freeform 32"/>
          <p:cNvSpPr>
            <a:spLocks/>
          </p:cNvSpPr>
          <p:nvPr/>
        </p:nvSpPr>
        <p:spPr bwMode="gray">
          <a:xfrm>
            <a:off x="2781300" y="4575175"/>
            <a:ext cx="3314700" cy="725488"/>
          </a:xfrm>
          <a:custGeom>
            <a:avLst/>
            <a:gdLst>
              <a:gd name="T0" fmla="*/ 0 w 3443"/>
              <a:gd name="T1" fmla="*/ 2147483647 h 634"/>
              <a:gd name="T2" fmla="*/ 2147483647 w 3443"/>
              <a:gd name="T3" fmla="*/ 2147483647 h 634"/>
              <a:gd name="T4" fmla="*/ 2147483647 w 3443"/>
              <a:gd name="T5" fmla="*/ 0 h 634"/>
              <a:gd name="T6" fmla="*/ 2147483647 w 3443"/>
              <a:gd name="T7" fmla="*/ 0 h 634"/>
              <a:gd name="T8" fmla="*/ 0 w 3443"/>
              <a:gd name="T9" fmla="*/ 2147483647 h 6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43"/>
              <a:gd name="T16" fmla="*/ 0 h 634"/>
              <a:gd name="T17" fmla="*/ 3443 w 3443"/>
              <a:gd name="T18" fmla="*/ 634 h 63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43" h="634">
                <a:moveTo>
                  <a:pt x="0" y="633"/>
                </a:moveTo>
                <a:lnTo>
                  <a:pt x="3442" y="633"/>
                </a:lnTo>
                <a:lnTo>
                  <a:pt x="3060" y="0"/>
                </a:lnTo>
                <a:lnTo>
                  <a:pt x="377" y="0"/>
                </a:lnTo>
                <a:lnTo>
                  <a:pt x="0" y="633"/>
                </a:ln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" name="Freeform 33"/>
          <p:cNvSpPr>
            <a:spLocks/>
          </p:cNvSpPr>
          <p:nvPr/>
        </p:nvSpPr>
        <p:spPr bwMode="gray">
          <a:xfrm>
            <a:off x="5297488" y="3490913"/>
            <a:ext cx="631825" cy="971550"/>
          </a:xfrm>
          <a:custGeom>
            <a:avLst/>
            <a:gdLst>
              <a:gd name="T0" fmla="*/ 0 w 655"/>
              <a:gd name="T1" fmla="*/ 230 h 849"/>
              <a:gd name="T2" fmla="*/ 387 w 655"/>
              <a:gd name="T3" fmla="*/ 848 h 849"/>
              <a:gd name="T4" fmla="*/ 654 w 655"/>
              <a:gd name="T5" fmla="*/ 531 h 849"/>
              <a:gd name="T6" fmla="*/ 188 w 655"/>
              <a:gd name="T7" fmla="*/ 0 h 849"/>
              <a:gd name="T8" fmla="*/ 0 w 655"/>
              <a:gd name="T9" fmla="*/ 230 h 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5" h="849">
                <a:moveTo>
                  <a:pt x="0" y="230"/>
                </a:moveTo>
                <a:lnTo>
                  <a:pt x="387" y="848"/>
                </a:lnTo>
                <a:lnTo>
                  <a:pt x="654" y="531"/>
                </a:lnTo>
                <a:lnTo>
                  <a:pt x="188" y="0"/>
                </a:lnTo>
                <a:lnTo>
                  <a:pt x="0" y="230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shade val="72941"/>
                  <a:invGamma/>
                </a:schemeClr>
              </a:gs>
              <a:gs pos="100000">
                <a:schemeClr val="hlink"/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6" name="Freeform 34"/>
          <p:cNvSpPr>
            <a:spLocks/>
          </p:cNvSpPr>
          <p:nvPr/>
        </p:nvSpPr>
        <p:spPr bwMode="gray">
          <a:xfrm>
            <a:off x="3571875" y="3490913"/>
            <a:ext cx="1906588" cy="261937"/>
          </a:xfrm>
          <a:custGeom>
            <a:avLst/>
            <a:gdLst>
              <a:gd name="T0" fmla="*/ 0 w 1980"/>
              <a:gd name="T1" fmla="*/ 228 h 229"/>
              <a:gd name="T2" fmla="*/ 1791 w 1980"/>
              <a:gd name="T3" fmla="*/ 228 h 229"/>
              <a:gd name="T4" fmla="*/ 1979 w 1980"/>
              <a:gd name="T5" fmla="*/ 0 h 229"/>
              <a:gd name="T6" fmla="*/ 500 w 1980"/>
              <a:gd name="T7" fmla="*/ 0 h 229"/>
              <a:gd name="T8" fmla="*/ 0 w 1980"/>
              <a:gd name="T9" fmla="*/ 228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80" h="229">
                <a:moveTo>
                  <a:pt x="0" y="228"/>
                </a:moveTo>
                <a:lnTo>
                  <a:pt x="1791" y="228"/>
                </a:lnTo>
                <a:lnTo>
                  <a:pt x="1979" y="0"/>
                </a:lnTo>
                <a:lnTo>
                  <a:pt x="500" y="0"/>
                </a:lnTo>
                <a:lnTo>
                  <a:pt x="0" y="228"/>
                </a:lnTo>
              </a:path>
            </a:pathLst>
          </a:cu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7451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7" name="Freeform 35"/>
          <p:cNvSpPr>
            <a:spLocks/>
          </p:cNvSpPr>
          <p:nvPr/>
        </p:nvSpPr>
        <p:spPr bwMode="gray">
          <a:xfrm>
            <a:off x="3205163" y="3751263"/>
            <a:ext cx="2465387" cy="711200"/>
          </a:xfrm>
          <a:custGeom>
            <a:avLst/>
            <a:gdLst>
              <a:gd name="T0" fmla="*/ 0 w 2561"/>
              <a:gd name="T1" fmla="*/ 2147483647 h 621"/>
              <a:gd name="T2" fmla="*/ 2147483647 w 2561"/>
              <a:gd name="T3" fmla="*/ 2147483647 h 621"/>
              <a:gd name="T4" fmla="*/ 2147483647 w 2561"/>
              <a:gd name="T5" fmla="*/ 0 h 621"/>
              <a:gd name="T6" fmla="*/ 2147483647 w 2561"/>
              <a:gd name="T7" fmla="*/ 0 h 621"/>
              <a:gd name="T8" fmla="*/ 0 w 2561"/>
              <a:gd name="T9" fmla="*/ 2147483647 h 6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1"/>
              <a:gd name="T16" fmla="*/ 0 h 621"/>
              <a:gd name="T17" fmla="*/ 2561 w 2561"/>
              <a:gd name="T18" fmla="*/ 621 h 6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1" h="621">
                <a:moveTo>
                  <a:pt x="0" y="620"/>
                </a:moveTo>
                <a:lnTo>
                  <a:pt x="2560" y="620"/>
                </a:lnTo>
                <a:lnTo>
                  <a:pt x="2172" y="0"/>
                </a:lnTo>
                <a:lnTo>
                  <a:pt x="382" y="0"/>
                </a:lnTo>
                <a:lnTo>
                  <a:pt x="0" y="62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" name="Freeform 36"/>
          <p:cNvSpPr>
            <a:spLocks/>
          </p:cNvSpPr>
          <p:nvPr/>
        </p:nvSpPr>
        <p:spPr bwMode="gray">
          <a:xfrm>
            <a:off x="4867275" y="2789238"/>
            <a:ext cx="542925" cy="846137"/>
          </a:xfrm>
          <a:custGeom>
            <a:avLst/>
            <a:gdLst>
              <a:gd name="T0" fmla="*/ 385 w 564"/>
              <a:gd name="T1" fmla="*/ 737 h 738"/>
              <a:gd name="T2" fmla="*/ 563 w 564"/>
              <a:gd name="T3" fmla="*/ 527 h 738"/>
              <a:gd name="T4" fmla="*/ 97 w 564"/>
              <a:gd name="T5" fmla="*/ 0 h 738"/>
              <a:gd name="T6" fmla="*/ 0 w 564"/>
              <a:gd name="T7" fmla="*/ 111 h 738"/>
              <a:gd name="T8" fmla="*/ 385 w 564"/>
              <a:gd name="T9" fmla="*/ 737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4" h="738">
                <a:moveTo>
                  <a:pt x="385" y="737"/>
                </a:moveTo>
                <a:lnTo>
                  <a:pt x="563" y="527"/>
                </a:lnTo>
                <a:lnTo>
                  <a:pt x="97" y="0"/>
                </a:lnTo>
                <a:lnTo>
                  <a:pt x="0" y="111"/>
                </a:lnTo>
                <a:lnTo>
                  <a:pt x="385" y="737"/>
                </a:lnTo>
              </a:path>
            </a:pathLst>
          </a:custGeom>
          <a:gradFill rotWithShape="0">
            <a:gsLst>
              <a:gs pos="0">
                <a:schemeClr val="accent2">
                  <a:gamma/>
                  <a:shade val="79216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9" name="Freeform 37"/>
          <p:cNvSpPr>
            <a:spLocks/>
          </p:cNvSpPr>
          <p:nvPr/>
        </p:nvSpPr>
        <p:spPr bwMode="gray">
          <a:xfrm>
            <a:off x="4008438" y="2789238"/>
            <a:ext cx="950912" cy="127000"/>
          </a:xfrm>
          <a:custGeom>
            <a:avLst/>
            <a:gdLst>
              <a:gd name="T0" fmla="*/ 0 w 987"/>
              <a:gd name="T1" fmla="*/ 109 h 110"/>
              <a:gd name="T2" fmla="*/ 889 w 987"/>
              <a:gd name="T3" fmla="*/ 109 h 110"/>
              <a:gd name="T4" fmla="*/ 986 w 987"/>
              <a:gd name="T5" fmla="*/ 0 h 110"/>
              <a:gd name="T6" fmla="*/ 308 w 987"/>
              <a:gd name="T7" fmla="*/ 0 h 110"/>
              <a:gd name="T8" fmla="*/ 0 w 987"/>
              <a:gd name="T9" fmla="*/ 109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7" h="110">
                <a:moveTo>
                  <a:pt x="0" y="109"/>
                </a:moveTo>
                <a:lnTo>
                  <a:pt x="889" y="109"/>
                </a:lnTo>
                <a:lnTo>
                  <a:pt x="986" y="0"/>
                </a:lnTo>
                <a:lnTo>
                  <a:pt x="308" y="0"/>
                </a:lnTo>
                <a:lnTo>
                  <a:pt x="0" y="109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5098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0" name="Freeform 38"/>
          <p:cNvSpPr>
            <a:spLocks/>
          </p:cNvSpPr>
          <p:nvPr/>
        </p:nvSpPr>
        <p:spPr bwMode="gray">
          <a:xfrm>
            <a:off x="3633788" y="2914650"/>
            <a:ext cx="1606550" cy="720725"/>
          </a:xfrm>
          <a:custGeom>
            <a:avLst/>
            <a:gdLst>
              <a:gd name="T0" fmla="*/ 0 w 1669"/>
              <a:gd name="T1" fmla="*/ 2147483647 h 629"/>
              <a:gd name="T2" fmla="*/ 2147483647 w 1669"/>
              <a:gd name="T3" fmla="*/ 2147483647 h 629"/>
              <a:gd name="T4" fmla="*/ 2147483647 w 1669"/>
              <a:gd name="T5" fmla="*/ 0 h 629"/>
              <a:gd name="T6" fmla="*/ 2147483647 w 1669"/>
              <a:gd name="T7" fmla="*/ 0 h 629"/>
              <a:gd name="T8" fmla="*/ 0 w 1669"/>
              <a:gd name="T9" fmla="*/ 2147483647 h 6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9"/>
              <a:gd name="T16" fmla="*/ 0 h 629"/>
              <a:gd name="T17" fmla="*/ 1669 w 1669"/>
              <a:gd name="T18" fmla="*/ 629 h 6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9" h="629">
                <a:moveTo>
                  <a:pt x="0" y="628"/>
                </a:moveTo>
                <a:lnTo>
                  <a:pt x="1668" y="628"/>
                </a:lnTo>
                <a:lnTo>
                  <a:pt x="1281" y="0"/>
                </a:lnTo>
                <a:lnTo>
                  <a:pt x="388" y="0"/>
                </a:lnTo>
                <a:lnTo>
                  <a:pt x="0" y="628"/>
                </a:ln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" name="Freeform 39"/>
          <p:cNvSpPr>
            <a:spLocks/>
          </p:cNvSpPr>
          <p:nvPr/>
        </p:nvSpPr>
        <p:spPr bwMode="gray">
          <a:xfrm>
            <a:off x="4433888" y="2087563"/>
            <a:ext cx="458787" cy="717550"/>
          </a:xfrm>
          <a:custGeom>
            <a:avLst/>
            <a:gdLst>
              <a:gd name="T0" fmla="*/ 387 w 477"/>
              <a:gd name="T1" fmla="*/ 624 h 625"/>
              <a:gd name="T2" fmla="*/ 476 w 477"/>
              <a:gd name="T3" fmla="*/ 527 h 625"/>
              <a:gd name="T4" fmla="*/ 0 w 477"/>
              <a:gd name="T5" fmla="*/ 0 h 625"/>
              <a:gd name="T6" fmla="*/ 387 w 477"/>
              <a:gd name="T7" fmla="*/ 624 h 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77" h="625">
                <a:moveTo>
                  <a:pt x="387" y="624"/>
                </a:moveTo>
                <a:lnTo>
                  <a:pt x="476" y="527"/>
                </a:lnTo>
                <a:lnTo>
                  <a:pt x="0" y="0"/>
                </a:lnTo>
                <a:lnTo>
                  <a:pt x="387" y="624"/>
                </a:lnTo>
              </a:path>
            </a:pathLst>
          </a:custGeom>
          <a:gradFill rotWithShape="0">
            <a:gsLst>
              <a:gs pos="0">
                <a:schemeClr val="hlink">
                  <a:gamma/>
                  <a:shade val="79216"/>
                  <a:invGamma/>
                </a:schemeClr>
              </a:gs>
              <a:gs pos="100000">
                <a:schemeClr val="hlink"/>
              </a:gs>
            </a:gsLst>
            <a:lin ang="2700000" scaled="1"/>
          </a:gradFill>
          <a:ln>
            <a:noFill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2" name="Freeform 40"/>
          <p:cNvSpPr>
            <a:spLocks/>
          </p:cNvSpPr>
          <p:nvPr/>
        </p:nvSpPr>
        <p:spPr bwMode="gray">
          <a:xfrm>
            <a:off x="4114800" y="2087563"/>
            <a:ext cx="744538" cy="717550"/>
          </a:xfrm>
          <a:custGeom>
            <a:avLst/>
            <a:gdLst>
              <a:gd name="T0" fmla="*/ 0 w 773"/>
              <a:gd name="T1" fmla="*/ 2147483647 h 625"/>
              <a:gd name="T2" fmla="*/ 2147483647 w 773"/>
              <a:gd name="T3" fmla="*/ 2147483647 h 625"/>
              <a:gd name="T4" fmla="*/ 2147483647 w 773"/>
              <a:gd name="T5" fmla="*/ 0 h 625"/>
              <a:gd name="T6" fmla="*/ 0 w 773"/>
              <a:gd name="T7" fmla="*/ 2147483647 h 625"/>
              <a:gd name="T8" fmla="*/ 0 60000 65536"/>
              <a:gd name="T9" fmla="*/ 0 60000 65536"/>
              <a:gd name="T10" fmla="*/ 0 60000 65536"/>
              <a:gd name="T11" fmla="*/ 0 60000 65536"/>
              <a:gd name="T12" fmla="*/ 0 w 773"/>
              <a:gd name="T13" fmla="*/ 0 h 625"/>
              <a:gd name="T14" fmla="*/ 773 w 773"/>
              <a:gd name="T15" fmla="*/ 625 h 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3" h="625">
                <a:moveTo>
                  <a:pt x="0" y="624"/>
                </a:moveTo>
                <a:lnTo>
                  <a:pt x="772" y="624"/>
                </a:lnTo>
                <a:lnTo>
                  <a:pt x="387" y="0"/>
                </a:lnTo>
                <a:lnTo>
                  <a:pt x="0" y="624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gray">
          <a:xfrm>
            <a:off x="4333875" y="2436813"/>
            <a:ext cx="4187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 dirty="0">
                <a:solidFill>
                  <a:srgbClr val="FFFFFF"/>
                </a:solidFill>
                <a:latin typeface="Calibri" pitchFamily="34" charset="0"/>
              </a:rPr>
              <a:t>11</a:t>
            </a:r>
            <a:endParaRPr lang="en-US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4" name="Text Box 41"/>
          <p:cNvSpPr txBox="1">
            <a:spLocks noChangeArrowheads="1"/>
          </p:cNvSpPr>
          <p:nvPr/>
        </p:nvSpPr>
        <p:spPr bwMode="gray">
          <a:xfrm>
            <a:off x="4333875" y="3124200"/>
            <a:ext cx="4187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 dirty="0">
                <a:solidFill>
                  <a:srgbClr val="FFFFFF"/>
                </a:solidFill>
                <a:latin typeface="Calibri" pitchFamily="34" charset="0"/>
              </a:rPr>
              <a:t>29</a:t>
            </a:r>
            <a:endParaRPr lang="en-US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5" name="Text Box 41"/>
          <p:cNvSpPr txBox="1">
            <a:spLocks noChangeArrowheads="1"/>
          </p:cNvSpPr>
          <p:nvPr/>
        </p:nvSpPr>
        <p:spPr bwMode="gray">
          <a:xfrm>
            <a:off x="4349750" y="3937000"/>
            <a:ext cx="4187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 dirty="0">
                <a:solidFill>
                  <a:srgbClr val="FFFFFF"/>
                </a:solidFill>
                <a:latin typeface="Calibri" pitchFamily="34" charset="0"/>
              </a:rPr>
              <a:t>55</a:t>
            </a:r>
            <a:endParaRPr lang="en-US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6" name="AutoShape 52"/>
          <p:cNvSpPr>
            <a:spLocks noChangeArrowheads="1"/>
          </p:cNvSpPr>
          <p:nvPr/>
        </p:nvSpPr>
        <p:spPr bwMode="auto">
          <a:xfrm flipH="1">
            <a:off x="6300788" y="2852738"/>
            <a:ext cx="2452687" cy="946150"/>
          </a:xfrm>
          <a:prstGeom prst="wedgeRectCallout">
            <a:avLst>
              <a:gd name="adj1" fmla="val 85704"/>
              <a:gd name="adj2" fmla="val 1486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ru-RU" sz="10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  <a:latin typeface="Calibri" pitchFamily="34" charset="0"/>
              </a:rPr>
              <a:t>Лидерство </a:t>
            </a:r>
            <a:r>
              <a:rPr lang="ru-RU" b="1" dirty="0">
                <a:solidFill>
                  <a:schemeClr val="tx2"/>
                </a:solidFill>
                <a:latin typeface="Calibri" pitchFamily="34" charset="0"/>
              </a:rPr>
              <a:t>в науке</a:t>
            </a:r>
            <a:endParaRPr lang="ru-RU" sz="1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gray">
          <a:xfrm>
            <a:off x="4243388" y="4768850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 dirty="0">
                <a:solidFill>
                  <a:srgbClr val="FFFFFF"/>
                </a:solidFill>
                <a:latin typeface="Calibri" pitchFamily="34" charset="0"/>
              </a:rPr>
              <a:t>985</a:t>
            </a:r>
            <a:endParaRPr lang="en-US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99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000" dirty="0" smtClean="0">
              <a:solidFill>
                <a:srgbClr val="000066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511853"/>
            <a:ext cx="728345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Госпрограмма развития системы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ВПО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: перспективная структура системы высшего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образования</a:t>
            </a:r>
            <a:endParaRPr lang="ru-RU" sz="2000" kern="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3546310" y="1323282"/>
            <a:ext cx="5509277" cy="1077218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5-15 </a:t>
            </a:r>
            <a:r>
              <a:rPr lang="ru-RU" sz="16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ведущих </a:t>
            </a: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исследовательских университетов</a:t>
            </a:r>
            <a:r>
              <a:rPr lang="en-US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c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компактными кампусами и обеспечивающими международные стандарты для студентов и профессорско-преподавательского 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состава </a:t>
            </a:r>
            <a:endParaRPr lang="ru-RU" sz="16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3563888" y="2564904"/>
            <a:ext cx="5472608" cy="830997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Вузы </a:t>
            </a:r>
            <a:r>
              <a:rPr lang="ru-RU" sz="16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отраслевые лидеры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</a:t>
            </a:r>
            <a:r>
              <a:rPr lang="ru-RU" sz="16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сильным исследовательским 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ядром </a:t>
            </a:r>
          </a:p>
          <a:p>
            <a:pPr algn="ctr">
              <a:defRPr/>
            </a:pP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(сосредоточение </a:t>
            </a:r>
            <a:r>
              <a:rPr lang="ru-RU" sz="16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компактных 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кампусах) </a:t>
            </a:r>
            <a:endParaRPr lang="ru-RU" sz="16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3563888" y="3929066"/>
            <a:ext cx="5464220" cy="5847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1400" b="1" dirty="0" smtClean="0">
                <a:latin typeface="+mn-lt"/>
                <a:ea typeface="ＭＳ Ｐゴシック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Многопрофильные  инфраструктурные вузы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обеспечивающие </a:t>
            </a:r>
            <a:r>
              <a:rPr lang="ru-RU" sz="16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потребности экономики 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регионов</a:t>
            </a:r>
            <a:endParaRPr lang="ru-RU" sz="16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3603238" y="5085184"/>
            <a:ext cx="5392212" cy="830997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Вузы, обеспечивающие </a:t>
            </a:r>
            <a:r>
              <a:rPr lang="ru-RU" sz="1600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потребности граждан в общем (гуманитарном) высшем образовании</a:t>
            </a:r>
            <a:r>
              <a:rPr lang="ru-RU" sz="16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со значительной долей обучающихся на платной </a:t>
            </a:r>
            <a:r>
              <a:rPr lang="ru-RU" sz="16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основе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427984" y="3501008"/>
            <a:ext cx="3888432" cy="2880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rgbClr val="FFFFFF"/>
                </a:solidFill>
                <a:latin typeface="Candara" pitchFamily="34" charset="0"/>
                <a:cs typeface="Arial" pitchFamily="34" charset="0"/>
              </a:rPr>
              <a:t>Инфраструктурные </a:t>
            </a:r>
            <a:r>
              <a:rPr lang="ru-RU" b="1" dirty="0" smtClean="0">
                <a:solidFill>
                  <a:srgbClr val="FFFFFF"/>
                </a:solidFill>
                <a:latin typeface="Candara" pitchFamily="34" charset="0"/>
                <a:cs typeface="Arial" pitchFamily="34" charset="0"/>
              </a:rPr>
              <a:t>вузы</a:t>
            </a:r>
            <a:endParaRPr lang="ru-RU" b="1" dirty="0">
              <a:solidFill>
                <a:srgbClr val="FFFFFF"/>
              </a:solidFill>
              <a:latin typeface="Candara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60638" y="4644034"/>
            <a:ext cx="3888432" cy="2880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chemeClr val="bg1"/>
                </a:solidFill>
                <a:latin typeface="Candara" pitchFamily="34" charset="0"/>
                <a:cs typeface="Arial" pitchFamily="34" charset="0"/>
              </a:rPr>
              <a:t>Вузы общего высшего образования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408582"/>
            <a:ext cx="2520280" cy="10081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Глобальные университеты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(международный уровень)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7304" y="2551608"/>
            <a:ext cx="2520280" cy="10081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Отраслевые </a:t>
            </a:r>
          </a:p>
          <a:p>
            <a:pPr lvl="0"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вузы – лидеры </a:t>
            </a:r>
          </a:p>
          <a:p>
            <a:pPr lvl="0" algn="ctr"/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(национальный уровень)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39076" y="3912358"/>
            <a:ext cx="2520280" cy="196491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Вузы, обеспечивающие   локальный рынок 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(региональный и муниципальный уровни)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3059832" y="1772816"/>
            <a:ext cx="432048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092486" y="2850526"/>
            <a:ext cx="432048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3081600" y="4102416"/>
            <a:ext cx="432048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3092486" y="5354306"/>
            <a:ext cx="432048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70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20713"/>
            <a:ext cx="7283450" cy="432023"/>
          </a:xfrm>
          <a:noFill/>
        </p:spPr>
        <p:txBody>
          <a:bodyPr/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Формирование современной структуры сети вузов</a:t>
            </a:r>
            <a:endParaRPr lang="ru-RU" sz="2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lvl="1">
              <a:buNone/>
            </a:pPr>
            <a:endParaRPr lang="ru-RU" sz="1500" dirty="0" smtClean="0"/>
          </a:p>
          <a:p>
            <a:pPr lvl="1"/>
            <a:endParaRPr lang="ru-RU" dirty="0" smtClean="0"/>
          </a:p>
          <a:p>
            <a:pPr marL="533400" indent="-533400">
              <a:lnSpc>
                <a:spcPct val="80000"/>
              </a:lnSpc>
              <a:buNone/>
            </a:pPr>
            <a:endParaRPr lang="ru-RU" sz="2000" dirty="0" smtClean="0">
              <a:solidFill>
                <a:srgbClr val="000066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42844" y="642918"/>
          <a:ext cx="8858312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4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4581" y="1340768"/>
            <a:ext cx="4773613" cy="11080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Распределение вузов по группам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(</a:t>
            </a:r>
            <a:r>
              <a:rPr lang="ru-RU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вузов Москвы и С.-Петербурга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>
              <a:defRPr/>
            </a:pP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2771" name="Нижний колонтитул 4"/>
          <p:cNvSpPr txBox="1">
            <a:spLocks/>
          </p:cNvSpPr>
          <p:nvPr/>
        </p:nvSpPr>
        <p:spPr bwMode="auto">
          <a:xfrm>
            <a:off x="6021388" y="6524625"/>
            <a:ext cx="31321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200" i="1">
                <a:latin typeface="Constantia" pitchFamily="18" charset="0"/>
              </a:rPr>
              <a:t>Мониторинг деятельности вузов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179512" y="685800"/>
          <a:ext cx="8784976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14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8" y="2060848"/>
            <a:ext cx="5532438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Распределение филиалов по группам</a:t>
            </a:r>
          </a:p>
        </p:txBody>
      </p:sp>
      <p:sp>
        <p:nvSpPr>
          <p:cNvPr id="33795" name="Нижний колонтитул 4"/>
          <p:cNvSpPr txBox="1">
            <a:spLocks/>
          </p:cNvSpPr>
          <p:nvPr/>
        </p:nvSpPr>
        <p:spPr bwMode="auto">
          <a:xfrm>
            <a:off x="6021388" y="6524625"/>
            <a:ext cx="31321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200" i="1">
                <a:latin typeface="Constantia" pitchFamily="18" charset="0"/>
              </a:rPr>
              <a:t>Мониторинг деятельности вузов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/>
        </p:nvGraphicFramePr>
        <p:xfrm>
          <a:off x="251520" y="548680"/>
          <a:ext cx="871296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540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21988E3-E323-44BB-8517-EA57AE8A1843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РЕЗУЛЬТАТЫ МОНИТОРИНГА ПЕДАГОГИЧЕСКИХ ВУЗОВ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TextBox 10"/>
          <p:cNvSpPr txBox="1">
            <a:spLocks noChangeArrowheads="1"/>
          </p:cNvSpPr>
          <p:nvPr/>
        </p:nvSpPr>
        <p:spPr bwMode="auto">
          <a:xfrm>
            <a:off x="2000250" y="928688"/>
            <a:ext cx="5000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Приняло участие всего 502 вуза и 930 филиалов, </a:t>
            </a:r>
          </a:p>
          <a:p>
            <a:pPr algn="ctr"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из них 44 педагогических вуза и  37 филиалов</a:t>
            </a:r>
          </a:p>
        </p:txBody>
      </p:sp>
      <p:sp>
        <p:nvSpPr>
          <p:cNvPr id="10245" name="TextBox 11"/>
          <p:cNvSpPr txBox="1">
            <a:spLocks noChangeArrowheads="1"/>
          </p:cNvSpPr>
          <p:nvPr/>
        </p:nvSpPr>
        <p:spPr bwMode="auto">
          <a:xfrm>
            <a:off x="3071813" y="1571625"/>
            <a:ext cx="2665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44 педагогических вуза </a:t>
            </a:r>
          </a:p>
        </p:txBody>
      </p:sp>
      <p:sp>
        <p:nvSpPr>
          <p:cNvPr id="10246" name="TextBox 12"/>
          <p:cNvSpPr txBox="1">
            <a:spLocks noChangeArrowheads="1"/>
          </p:cNvSpPr>
          <p:nvPr/>
        </p:nvSpPr>
        <p:spPr bwMode="auto">
          <a:xfrm>
            <a:off x="2357438" y="2357438"/>
            <a:ext cx="3970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31 вуз с признаками неэффективности</a:t>
            </a:r>
          </a:p>
        </p:txBody>
      </p:sp>
      <p:sp>
        <p:nvSpPr>
          <p:cNvPr id="14" name="Стрелка вниз 13"/>
          <p:cNvSpPr/>
          <p:nvPr/>
        </p:nvSpPr>
        <p:spPr>
          <a:xfrm>
            <a:off x="4071938" y="1928813"/>
            <a:ext cx="571500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10800000" flipV="1">
            <a:off x="1571625" y="2786063"/>
            <a:ext cx="1071563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4071144" y="3071019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143625" y="2714625"/>
            <a:ext cx="142875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1" name="TextBox 17"/>
          <p:cNvSpPr txBox="1">
            <a:spLocks noChangeArrowheads="1"/>
          </p:cNvSpPr>
          <p:nvPr/>
        </p:nvSpPr>
        <p:spPr bwMode="auto">
          <a:xfrm>
            <a:off x="928688" y="3286125"/>
            <a:ext cx="1336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1 группа - 1</a:t>
            </a:r>
          </a:p>
        </p:txBody>
      </p:sp>
      <p:sp>
        <p:nvSpPr>
          <p:cNvPr id="10252" name="TextBox 18"/>
          <p:cNvSpPr txBox="1">
            <a:spLocks noChangeArrowheads="1"/>
          </p:cNvSpPr>
          <p:nvPr/>
        </p:nvSpPr>
        <p:spPr bwMode="auto">
          <a:xfrm>
            <a:off x="3714750" y="3357563"/>
            <a:ext cx="1452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dirty="0">
                <a:latin typeface="Times New Roman" pitchFamily="18" charset="0"/>
                <a:cs typeface="Times New Roman" pitchFamily="18" charset="0"/>
              </a:rPr>
              <a:t>2 группа - 19</a:t>
            </a:r>
          </a:p>
        </p:txBody>
      </p:sp>
      <p:sp>
        <p:nvSpPr>
          <p:cNvPr id="10253" name="TextBox 19"/>
          <p:cNvSpPr txBox="1">
            <a:spLocks noChangeArrowheads="1"/>
          </p:cNvSpPr>
          <p:nvPr/>
        </p:nvSpPr>
        <p:spPr bwMode="auto">
          <a:xfrm>
            <a:off x="6858000" y="3357563"/>
            <a:ext cx="1444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3 группа - 11</a:t>
            </a:r>
          </a:p>
        </p:txBody>
      </p:sp>
      <p:sp>
        <p:nvSpPr>
          <p:cNvPr id="10254" name="TextBox 20"/>
          <p:cNvSpPr txBox="1">
            <a:spLocks noChangeArrowheads="1"/>
          </p:cNvSpPr>
          <p:nvPr/>
        </p:nvSpPr>
        <p:spPr bwMode="auto">
          <a:xfrm>
            <a:off x="2571750" y="4071938"/>
            <a:ext cx="3878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b="1">
                <a:latin typeface="Times New Roman" pitchFamily="18" charset="0"/>
                <a:cs typeface="Times New Roman" pitchFamily="18" charset="0"/>
              </a:rPr>
              <a:t>37 филиалов педагогических вузов </a:t>
            </a:r>
          </a:p>
        </p:txBody>
      </p:sp>
      <p:sp>
        <p:nvSpPr>
          <p:cNvPr id="10255" name="TextBox 21"/>
          <p:cNvSpPr txBox="1">
            <a:spLocks noChangeArrowheads="1"/>
          </p:cNvSpPr>
          <p:nvPr/>
        </p:nvSpPr>
        <p:spPr bwMode="auto">
          <a:xfrm>
            <a:off x="2214563" y="4786313"/>
            <a:ext cx="4629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29 филиалов с признаками неэффективности</a:t>
            </a:r>
          </a:p>
        </p:txBody>
      </p:sp>
      <p:sp>
        <p:nvSpPr>
          <p:cNvPr id="23" name="Стрелка вниз 22"/>
          <p:cNvSpPr/>
          <p:nvPr/>
        </p:nvSpPr>
        <p:spPr>
          <a:xfrm>
            <a:off x="4143375" y="4429125"/>
            <a:ext cx="571500" cy="3571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10800000" flipV="1">
            <a:off x="1643063" y="5286375"/>
            <a:ext cx="10715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4142582" y="5572919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215063" y="5214938"/>
            <a:ext cx="142875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0" name="TextBox 26"/>
          <p:cNvSpPr txBox="1">
            <a:spLocks noChangeArrowheads="1"/>
          </p:cNvSpPr>
          <p:nvPr/>
        </p:nvSpPr>
        <p:spPr bwMode="auto">
          <a:xfrm>
            <a:off x="1000125" y="5786438"/>
            <a:ext cx="1336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1 группа - 0</a:t>
            </a:r>
          </a:p>
        </p:txBody>
      </p:sp>
      <p:sp>
        <p:nvSpPr>
          <p:cNvPr id="10261" name="TextBox 27"/>
          <p:cNvSpPr txBox="1">
            <a:spLocks noChangeArrowheads="1"/>
          </p:cNvSpPr>
          <p:nvPr/>
        </p:nvSpPr>
        <p:spPr bwMode="auto">
          <a:xfrm>
            <a:off x="3786188" y="5857875"/>
            <a:ext cx="1336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2 группа - 8</a:t>
            </a:r>
          </a:p>
        </p:txBody>
      </p:sp>
      <p:sp>
        <p:nvSpPr>
          <p:cNvPr id="10262" name="TextBox 28"/>
          <p:cNvSpPr txBox="1">
            <a:spLocks noChangeArrowheads="1"/>
          </p:cNvSpPr>
          <p:nvPr/>
        </p:nvSpPr>
        <p:spPr bwMode="auto">
          <a:xfrm>
            <a:off x="6929438" y="5857875"/>
            <a:ext cx="1452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3 группа - 21</a:t>
            </a:r>
          </a:p>
        </p:txBody>
      </p:sp>
    </p:spTree>
    <p:extLst>
      <p:ext uri="{BB962C8B-B14F-4D97-AF65-F5344CB8AC3E}">
        <p14:creationId xmlns:p14="http://schemas.microsoft.com/office/powerpoint/2010/main" val="38410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1"/>
          <p:cNvSpPr>
            <a:spLocks noGrp="1"/>
          </p:cNvSpPr>
          <p:nvPr>
            <p:ph idx="1"/>
          </p:nvPr>
        </p:nvSpPr>
        <p:spPr>
          <a:xfrm>
            <a:off x="539750" y="1052513"/>
            <a:ext cx="8229600" cy="5026025"/>
          </a:xfrm>
        </p:spPr>
        <p:txBody>
          <a:bodyPr/>
          <a:lstStyle/>
          <a:p>
            <a:pPr algn="just" eaLnBrk="1" hangingPunct="1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возрастной состав учительства. </a:t>
            </a:r>
          </a:p>
          <a:p>
            <a:pPr algn="just" eaLnBrk="1" hangingPunct="1"/>
            <a:r>
              <a:rPr lang="ru-RU" sz="1800" dirty="0" smtClean="0">
                <a:solidFill>
                  <a:srgbClr val="1D1D1D"/>
                </a:solidFill>
                <a:latin typeface="Times New Roman" pitchFamily="18" charset="0"/>
                <a:cs typeface="Times New Roman" pitchFamily="18" charset="0"/>
              </a:rPr>
              <a:t>низкий процент выпускников педагогических специальностей, которые приходят в школу</a:t>
            </a:r>
          </a:p>
          <a:p>
            <a:pPr eaLnBrk="1" hangingPunct="1"/>
            <a:r>
              <a:rPr lang="ru-RU" sz="1800" dirty="0" smtClean="0">
                <a:solidFill>
                  <a:srgbClr val="1D1D1D"/>
                </a:solidFill>
                <a:latin typeface="Times New Roman" pitchFamily="18" charset="0"/>
                <a:cs typeface="Times New Roman" pitchFamily="18" charset="0"/>
              </a:rPr>
              <a:t> дисбаланс  потребности  в педагогических кадрах и системы подготовки педагогов</a:t>
            </a:r>
          </a:p>
          <a:p>
            <a:pPr eaLnBrk="1" hangingPunct="1"/>
            <a:r>
              <a:rPr lang="ru-RU" sz="1800" dirty="0" smtClean="0">
                <a:solidFill>
                  <a:srgbClr val="1D1D1D"/>
                </a:solidFill>
                <a:latin typeface="Times New Roman" pitchFamily="18" charset="0"/>
                <a:cs typeface="Times New Roman" pitchFamily="18" charset="0"/>
              </a:rPr>
              <a:t>несоответствие уровня профессиональной компетентности педагогов требованиям, которые предъявляются  к педагогическим кадрам в связи с переходом  на ФГОС</a:t>
            </a:r>
          </a:p>
          <a:p>
            <a:pPr eaLnBrk="1" hangingPunct="1"/>
            <a:r>
              <a:rPr lang="ru-RU" sz="1800" dirty="0" smtClean="0">
                <a:solidFill>
                  <a:srgbClr val="1D1D1D"/>
                </a:solidFill>
                <a:latin typeface="Times New Roman" pitchFamily="18" charset="0"/>
                <a:cs typeface="Times New Roman" pitchFamily="18" charset="0"/>
              </a:rPr>
              <a:t>недостаточно  высокий уровень подготовленности управленческих кадров, руководителей образовательных учреждений</a:t>
            </a:r>
          </a:p>
          <a:p>
            <a:pPr eaLnBrk="1" hangingPunct="1"/>
            <a:r>
              <a:rPr lang="ru-RU" sz="1800" dirty="0" smtClean="0">
                <a:solidFill>
                  <a:srgbClr val="1D1D1D"/>
                </a:solidFill>
                <a:latin typeface="Times New Roman" pitchFamily="18" charset="0"/>
                <a:cs typeface="Times New Roman" pitchFamily="18" charset="0"/>
              </a:rPr>
              <a:t>несоответствие содержания ФГОС СПО и ВПО современным  методическим и технологическим требованиям к преподавателю</a:t>
            </a:r>
          </a:p>
          <a:p>
            <a:pPr eaLnBrk="1" hangingPunct="1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7341EB-A9CF-430C-8945-F2DC600C737C}" type="slidenum">
              <a:rPr lang="ru-RU" smtClean="0"/>
              <a:pPr eaLnBrk="1" hangingPunct="1"/>
              <a:t>9</a:t>
            </a:fld>
            <a:endParaRPr lang="ru-RU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63408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ПРОБЛЕМЫ ПЕДАГОГИЧЕСКОГО ОБРАЗОВАНИЯ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6767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2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3208</TotalTime>
  <Words>467</Words>
  <Application>Microsoft Office PowerPoint</Application>
  <PresentationFormat>Экран (4:3)</PresentationFormat>
  <Paragraphs>92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Модернизация системы педагогического образования</vt:lpstr>
      <vt:lpstr>Векторы реформ ВПО РФ 2012</vt:lpstr>
      <vt:lpstr>Структура сети вузов РФ (по типу государственной поддержки)</vt:lpstr>
      <vt:lpstr>Презентация PowerPoint</vt:lpstr>
      <vt:lpstr>Формирование современной структуры сети вузов</vt:lpstr>
      <vt:lpstr>Презентация PowerPoint</vt:lpstr>
      <vt:lpstr>Презентация PowerPoint</vt:lpstr>
      <vt:lpstr>РЕЗУЛЬТАТЫ МОНИТОРИНГА ПЕДАГОГИЧЕСКИХ ВУЗОВ</vt:lpstr>
      <vt:lpstr>ПРОБЛЕМЫ ПЕДАГОГИЧЕСКОГО ОБРАЗОВАНИЯ</vt:lpstr>
      <vt:lpstr>НАПРАВЛЕНИЯ СОВЕРШЕНСТВОВАНИЯ СИСТЕМЫ ПЕДАГОГИЧЕСКОГО ОБРАЗОВАНИЯ</vt:lpstr>
    </vt:vector>
  </TitlesOfParts>
  <Company>Минобрнауки России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Пресс-служба</dc:creator>
  <cp:lastModifiedBy>user</cp:lastModifiedBy>
  <cp:revision>174</cp:revision>
  <dcterms:created xsi:type="dcterms:W3CDTF">2009-01-27T12:23:48Z</dcterms:created>
  <dcterms:modified xsi:type="dcterms:W3CDTF">2012-12-13T04:59:24Z</dcterms:modified>
</cp:coreProperties>
</file>