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1" r:id="rId4"/>
    <p:sldId id="282" r:id="rId5"/>
    <p:sldId id="286" r:id="rId6"/>
    <p:sldId id="283" r:id="rId7"/>
    <p:sldId id="284" r:id="rId8"/>
    <p:sldId id="287" r:id="rId9"/>
    <p:sldId id="288" r:id="rId10"/>
    <p:sldId id="267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08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Стоимость </a:t>
            </a:r>
            <a:r>
              <a:rPr lang="en-US" dirty="0" smtClean="0"/>
              <a:t>iPhone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12"/>
          </c:dPt>
          <c:dPt>
            <c:idx val="2"/>
            <c:bubble3D val="0"/>
            <c:explosion val="20"/>
          </c:dPt>
          <c:cat>
            <c:strRef>
              <c:f>Лист1!$A$2:$A$5</c:f>
              <c:strCache>
                <c:ptCount val="3"/>
                <c:pt idx="0">
                  <c:v>Знания</c:v>
                </c:pt>
                <c:pt idx="1">
                  <c:v>Сборка</c:v>
                </c:pt>
                <c:pt idx="2">
                  <c:v>Сырье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0.7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0704691601049874"/>
          <c:y val="0.25366289370078743"/>
          <c:w val="0.28045308398950131"/>
          <c:h val="0.55006496062992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88081-1F77-4A97-B2C2-02B56F0684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5295ED-DB85-4EC5-8D99-05052704A4A3}">
      <dgm:prSet phldrT="[Текст]"/>
      <dgm:spPr/>
      <dgm:t>
        <a:bodyPr/>
        <a:lstStyle/>
        <a:p>
          <a:r>
            <a:rPr lang="ru-RU" b="1" dirty="0" smtClean="0"/>
            <a:t>Образование</a:t>
          </a:r>
          <a:endParaRPr lang="ru-RU" b="1" dirty="0"/>
        </a:p>
      </dgm:t>
    </dgm:pt>
    <dgm:pt modelId="{7FC67CD7-8275-4DC9-A102-7D776A9E6FFD}" type="parTrans" cxnId="{F15C2DE0-1A1A-4B78-BF38-3A76B0CBB0D1}">
      <dgm:prSet/>
      <dgm:spPr/>
      <dgm:t>
        <a:bodyPr/>
        <a:lstStyle/>
        <a:p>
          <a:endParaRPr lang="ru-RU"/>
        </a:p>
      </dgm:t>
    </dgm:pt>
    <dgm:pt modelId="{E4CB3C37-E0D1-4934-A066-BCC448D914E1}" type="sibTrans" cxnId="{F15C2DE0-1A1A-4B78-BF38-3A76B0CBB0D1}">
      <dgm:prSet/>
      <dgm:spPr/>
      <dgm:t>
        <a:bodyPr/>
        <a:lstStyle/>
        <a:p>
          <a:endParaRPr lang="ru-RU"/>
        </a:p>
      </dgm:t>
    </dgm:pt>
    <dgm:pt modelId="{038F6EB2-4CE4-4DC5-A566-6EC5C5DA82E0}">
      <dgm:prSet phldrT="[Текст]"/>
      <dgm:spPr/>
      <dgm:t>
        <a:bodyPr/>
        <a:lstStyle/>
        <a:p>
          <a:r>
            <a:rPr lang="ru-RU" b="1" dirty="0" smtClean="0"/>
            <a:t>Инновации</a:t>
          </a:r>
          <a:endParaRPr lang="ru-RU" b="1" dirty="0"/>
        </a:p>
      </dgm:t>
    </dgm:pt>
    <dgm:pt modelId="{AB9DC72A-9759-4F6F-80B4-C48747A8EA8D}" type="parTrans" cxnId="{EADB4C2D-91CE-48C2-947A-7FA6BA5039A7}">
      <dgm:prSet/>
      <dgm:spPr/>
      <dgm:t>
        <a:bodyPr/>
        <a:lstStyle/>
        <a:p>
          <a:endParaRPr lang="ru-RU"/>
        </a:p>
      </dgm:t>
    </dgm:pt>
    <dgm:pt modelId="{475C7200-3ED0-4965-90BC-AFE94DE4D236}" type="sibTrans" cxnId="{EADB4C2D-91CE-48C2-947A-7FA6BA5039A7}">
      <dgm:prSet/>
      <dgm:spPr/>
      <dgm:t>
        <a:bodyPr/>
        <a:lstStyle/>
        <a:p>
          <a:endParaRPr lang="ru-RU"/>
        </a:p>
      </dgm:t>
    </dgm:pt>
    <dgm:pt modelId="{4C7635BE-A540-4B2D-9FB7-00A5DEFA221C}">
      <dgm:prSet phldrT="[Текст]"/>
      <dgm:spPr/>
      <dgm:t>
        <a:bodyPr/>
        <a:lstStyle/>
        <a:p>
          <a:r>
            <a:rPr lang="ru-RU" b="1" dirty="0" smtClean="0"/>
            <a:t>Наука</a:t>
          </a:r>
          <a:endParaRPr lang="ru-RU" b="1" dirty="0"/>
        </a:p>
      </dgm:t>
    </dgm:pt>
    <dgm:pt modelId="{FC801225-E256-4A1B-8561-EE4D8A856140}" type="parTrans" cxnId="{EAD01CDA-D99F-4354-91CF-C0741032FBB4}">
      <dgm:prSet/>
      <dgm:spPr/>
      <dgm:t>
        <a:bodyPr/>
        <a:lstStyle/>
        <a:p>
          <a:endParaRPr lang="ru-RU"/>
        </a:p>
      </dgm:t>
    </dgm:pt>
    <dgm:pt modelId="{40595F4A-EFE0-4FB7-8A52-BFF49812ED5A}" type="sibTrans" cxnId="{EAD01CDA-D99F-4354-91CF-C0741032FBB4}">
      <dgm:prSet/>
      <dgm:spPr/>
      <dgm:t>
        <a:bodyPr/>
        <a:lstStyle/>
        <a:p>
          <a:endParaRPr lang="ru-RU"/>
        </a:p>
      </dgm:t>
    </dgm:pt>
    <dgm:pt modelId="{6B5BF0D1-2D73-48F2-A938-9BE707F04138}" type="pres">
      <dgm:prSet presAssocID="{65588081-1F77-4A97-B2C2-02B56F0684BB}" presName="compositeShape" presStyleCnt="0">
        <dgm:presLayoutVars>
          <dgm:chMax val="7"/>
          <dgm:dir/>
          <dgm:resizeHandles val="exact"/>
        </dgm:presLayoutVars>
      </dgm:prSet>
      <dgm:spPr/>
    </dgm:pt>
    <dgm:pt modelId="{F1864315-C6CC-4E47-930F-0F516799D0E2}" type="pres">
      <dgm:prSet presAssocID="{C85295ED-DB85-4EC5-8D99-05052704A4A3}" presName="circ1" presStyleLbl="vennNode1" presStyleIdx="0" presStyleCnt="3" custLinFactNeighborX="2751" custLinFactNeighborY="7423"/>
      <dgm:spPr/>
      <dgm:t>
        <a:bodyPr/>
        <a:lstStyle/>
        <a:p>
          <a:endParaRPr lang="ru-RU"/>
        </a:p>
      </dgm:t>
    </dgm:pt>
    <dgm:pt modelId="{A7953588-B9E6-45AB-AA69-452B061E37A2}" type="pres">
      <dgm:prSet presAssocID="{C85295ED-DB85-4EC5-8D99-05052704A4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DACF-C1EF-4959-A55F-C63A12528AB3}" type="pres">
      <dgm:prSet presAssocID="{038F6EB2-4CE4-4DC5-A566-6EC5C5DA82E0}" presName="circ2" presStyleLbl="vennNode1" presStyleIdx="1" presStyleCnt="3"/>
      <dgm:spPr/>
      <dgm:t>
        <a:bodyPr/>
        <a:lstStyle/>
        <a:p>
          <a:endParaRPr lang="ru-RU"/>
        </a:p>
      </dgm:t>
    </dgm:pt>
    <dgm:pt modelId="{C4697741-4773-4E86-8308-1BD8EE01E656}" type="pres">
      <dgm:prSet presAssocID="{038F6EB2-4CE4-4DC5-A566-6EC5C5DA82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12E1A-FF6A-4953-9C03-D589F2F2AEAC}" type="pres">
      <dgm:prSet presAssocID="{4C7635BE-A540-4B2D-9FB7-00A5DEFA221C}" presName="circ3" presStyleLbl="vennNode1" presStyleIdx="2" presStyleCnt="3"/>
      <dgm:spPr/>
      <dgm:t>
        <a:bodyPr/>
        <a:lstStyle/>
        <a:p>
          <a:endParaRPr lang="ru-RU"/>
        </a:p>
      </dgm:t>
    </dgm:pt>
    <dgm:pt modelId="{BF73EB2A-17BE-4BA2-ADE3-3E5881011C52}" type="pres">
      <dgm:prSet presAssocID="{4C7635BE-A540-4B2D-9FB7-00A5DEFA22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64955-C448-415C-9788-5E89CAAF216D}" type="presOf" srcId="{038F6EB2-4CE4-4DC5-A566-6EC5C5DA82E0}" destId="{C4697741-4773-4E86-8308-1BD8EE01E656}" srcOrd="1" destOrd="0" presId="urn:microsoft.com/office/officeart/2005/8/layout/venn1"/>
    <dgm:cxn modelId="{2463FF92-DD5F-4BB2-9340-EB40DCDF9D7A}" type="presOf" srcId="{C85295ED-DB85-4EC5-8D99-05052704A4A3}" destId="{A7953588-B9E6-45AB-AA69-452B061E37A2}" srcOrd="1" destOrd="0" presId="urn:microsoft.com/office/officeart/2005/8/layout/venn1"/>
    <dgm:cxn modelId="{484D1C20-C800-4F11-A7EF-1C5A09482E13}" type="presOf" srcId="{C85295ED-DB85-4EC5-8D99-05052704A4A3}" destId="{F1864315-C6CC-4E47-930F-0F516799D0E2}" srcOrd="0" destOrd="0" presId="urn:microsoft.com/office/officeart/2005/8/layout/venn1"/>
    <dgm:cxn modelId="{EA73CE1F-089F-412D-8724-882B380EDA74}" type="presOf" srcId="{4C7635BE-A540-4B2D-9FB7-00A5DEFA221C}" destId="{CD512E1A-FF6A-4953-9C03-D589F2F2AEAC}" srcOrd="0" destOrd="0" presId="urn:microsoft.com/office/officeart/2005/8/layout/venn1"/>
    <dgm:cxn modelId="{7E883442-118F-4FDB-9587-B504910CD0E8}" type="presOf" srcId="{038F6EB2-4CE4-4DC5-A566-6EC5C5DA82E0}" destId="{CFBBDACF-C1EF-4959-A55F-C63A12528AB3}" srcOrd="0" destOrd="0" presId="urn:microsoft.com/office/officeart/2005/8/layout/venn1"/>
    <dgm:cxn modelId="{EADB4C2D-91CE-48C2-947A-7FA6BA5039A7}" srcId="{65588081-1F77-4A97-B2C2-02B56F0684BB}" destId="{038F6EB2-4CE4-4DC5-A566-6EC5C5DA82E0}" srcOrd="1" destOrd="0" parTransId="{AB9DC72A-9759-4F6F-80B4-C48747A8EA8D}" sibTransId="{475C7200-3ED0-4965-90BC-AFE94DE4D236}"/>
    <dgm:cxn modelId="{EAD01CDA-D99F-4354-91CF-C0741032FBB4}" srcId="{65588081-1F77-4A97-B2C2-02B56F0684BB}" destId="{4C7635BE-A540-4B2D-9FB7-00A5DEFA221C}" srcOrd="2" destOrd="0" parTransId="{FC801225-E256-4A1B-8561-EE4D8A856140}" sibTransId="{40595F4A-EFE0-4FB7-8A52-BFF49812ED5A}"/>
    <dgm:cxn modelId="{2B46FF03-B6E7-47B3-8559-6F0FDCD6EEE0}" type="presOf" srcId="{65588081-1F77-4A97-B2C2-02B56F0684BB}" destId="{6B5BF0D1-2D73-48F2-A938-9BE707F04138}" srcOrd="0" destOrd="0" presId="urn:microsoft.com/office/officeart/2005/8/layout/venn1"/>
    <dgm:cxn modelId="{F15C2DE0-1A1A-4B78-BF38-3A76B0CBB0D1}" srcId="{65588081-1F77-4A97-B2C2-02B56F0684BB}" destId="{C85295ED-DB85-4EC5-8D99-05052704A4A3}" srcOrd="0" destOrd="0" parTransId="{7FC67CD7-8275-4DC9-A102-7D776A9E6FFD}" sibTransId="{E4CB3C37-E0D1-4934-A066-BCC448D914E1}"/>
    <dgm:cxn modelId="{3385DC61-7226-4961-BDD2-34205A43AD15}" type="presOf" srcId="{4C7635BE-A540-4B2D-9FB7-00A5DEFA221C}" destId="{BF73EB2A-17BE-4BA2-ADE3-3E5881011C52}" srcOrd="1" destOrd="0" presId="urn:microsoft.com/office/officeart/2005/8/layout/venn1"/>
    <dgm:cxn modelId="{18ACDFD5-747E-4134-A3D5-C8AECABFF8F2}" type="presParOf" srcId="{6B5BF0D1-2D73-48F2-A938-9BE707F04138}" destId="{F1864315-C6CC-4E47-930F-0F516799D0E2}" srcOrd="0" destOrd="0" presId="urn:microsoft.com/office/officeart/2005/8/layout/venn1"/>
    <dgm:cxn modelId="{BD23725F-4414-4AE6-BF67-B3C5039914B2}" type="presParOf" srcId="{6B5BF0D1-2D73-48F2-A938-9BE707F04138}" destId="{A7953588-B9E6-45AB-AA69-452B061E37A2}" srcOrd="1" destOrd="0" presId="urn:microsoft.com/office/officeart/2005/8/layout/venn1"/>
    <dgm:cxn modelId="{BD97FF4B-1F56-4B73-B4FB-0453D623E6F9}" type="presParOf" srcId="{6B5BF0D1-2D73-48F2-A938-9BE707F04138}" destId="{CFBBDACF-C1EF-4959-A55F-C63A12528AB3}" srcOrd="2" destOrd="0" presId="urn:microsoft.com/office/officeart/2005/8/layout/venn1"/>
    <dgm:cxn modelId="{BF77D417-8ACF-4BAC-B140-76A423979F8B}" type="presParOf" srcId="{6B5BF0D1-2D73-48F2-A938-9BE707F04138}" destId="{C4697741-4773-4E86-8308-1BD8EE01E656}" srcOrd="3" destOrd="0" presId="urn:microsoft.com/office/officeart/2005/8/layout/venn1"/>
    <dgm:cxn modelId="{8C091AFA-3CFD-40D8-9F0F-582727F703A4}" type="presParOf" srcId="{6B5BF0D1-2D73-48F2-A938-9BE707F04138}" destId="{CD512E1A-FF6A-4953-9C03-D589F2F2AEAC}" srcOrd="4" destOrd="0" presId="urn:microsoft.com/office/officeart/2005/8/layout/venn1"/>
    <dgm:cxn modelId="{50039A78-8775-4C06-8F59-535F92E91444}" type="presParOf" srcId="{6B5BF0D1-2D73-48F2-A938-9BE707F04138}" destId="{BF73EB2A-17BE-4BA2-ADE3-3E5881011C5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2FDCB-7632-4903-85E3-4587286179D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394CEF-ECD2-40C8-AD34-B5682CA2E887}">
      <dgm:prSet phldrT="[Текст]"/>
      <dgm:spPr/>
      <dgm:t>
        <a:bodyPr/>
        <a:lstStyle/>
        <a:p>
          <a:r>
            <a:rPr lang="ru-RU" dirty="0" smtClean="0"/>
            <a:t>Опрос</a:t>
          </a:r>
          <a:endParaRPr lang="ru-RU" dirty="0"/>
        </a:p>
      </dgm:t>
    </dgm:pt>
    <dgm:pt modelId="{92B480BD-3E52-4C81-926B-87C6BB742036}" type="parTrans" cxnId="{9A7769EA-DBE8-475F-AE89-DDFAAFF08273}">
      <dgm:prSet/>
      <dgm:spPr/>
      <dgm:t>
        <a:bodyPr/>
        <a:lstStyle/>
        <a:p>
          <a:endParaRPr lang="ru-RU"/>
        </a:p>
      </dgm:t>
    </dgm:pt>
    <dgm:pt modelId="{F97CD11A-FEDA-4550-821F-D97059752A74}" type="sibTrans" cxnId="{9A7769EA-DBE8-475F-AE89-DDFAAFF08273}">
      <dgm:prSet/>
      <dgm:spPr/>
      <dgm:t>
        <a:bodyPr/>
        <a:lstStyle/>
        <a:p>
          <a:endParaRPr lang="ru-RU"/>
        </a:p>
      </dgm:t>
    </dgm:pt>
    <dgm:pt modelId="{C8933782-47FE-4965-BA6C-F7091B52A192}">
      <dgm:prSet phldrT="[Текст]" custT="1"/>
      <dgm:spPr/>
      <dgm:t>
        <a:bodyPr/>
        <a:lstStyle/>
        <a:p>
          <a:r>
            <a:rPr lang="ru-RU" sz="2000" b="1" dirty="0" smtClean="0"/>
            <a:t>Репрезентативность?</a:t>
          </a:r>
          <a:endParaRPr lang="ru-RU" sz="2000" b="1" dirty="0"/>
        </a:p>
      </dgm:t>
    </dgm:pt>
    <dgm:pt modelId="{73386448-94DC-418C-A669-758CE3CA1D67}" type="parTrans" cxnId="{DEF90659-B322-4A3E-97CF-2D22CD18436D}">
      <dgm:prSet/>
      <dgm:spPr/>
      <dgm:t>
        <a:bodyPr/>
        <a:lstStyle/>
        <a:p>
          <a:endParaRPr lang="ru-RU"/>
        </a:p>
      </dgm:t>
    </dgm:pt>
    <dgm:pt modelId="{A7ABB140-B928-4992-A18D-63743D2412A9}" type="sibTrans" cxnId="{DEF90659-B322-4A3E-97CF-2D22CD18436D}">
      <dgm:prSet/>
      <dgm:spPr/>
      <dgm:t>
        <a:bodyPr/>
        <a:lstStyle/>
        <a:p>
          <a:endParaRPr lang="ru-RU"/>
        </a:p>
      </dgm:t>
    </dgm:pt>
    <dgm:pt modelId="{88F5D2C7-399F-4BBB-9DA0-84931177F631}">
      <dgm:prSet phldrT="[Текст]" custT="1"/>
      <dgm:spPr/>
      <dgm:t>
        <a:bodyPr/>
        <a:lstStyle/>
        <a:p>
          <a:r>
            <a:rPr lang="ru-RU" sz="2000" b="1" dirty="0" smtClean="0"/>
            <a:t>Случайность и независимость выборок?</a:t>
          </a:r>
          <a:endParaRPr lang="ru-RU" sz="2000" b="1" dirty="0"/>
        </a:p>
      </dgm:t>
    </dgm:pt>
    <dgm:pt modelId="{60085995-828F-48C3-87BC-1F53BC9D09E3}" type="parTrans" cxnId="{C388EAF6-3759-4344-BEFD-E9F8C19E8421}">
      <dgm:prSet/>
      <dgm:spPr/>
      <dgm:t>
        <a:bodyPr/>
        <a:lstStyle/>
        <a:p>
          <a:endParaRPr lang="ru-RU"/>
        </a:p>
      </dgm:t>
    </dgm:pt>
    <dgm:pt modelId="{9810FEF7-DBC9-455E-BACE-19344850CCF6}" type="sibTrans" cxnId="{C388EAF6-3759-4344-BEFD-E9F8C19E8421}">
      <dgm:prSet/>
      <dgm:spPr/>
      <dgm:t>
        <a:bodyPr/>
        <a:lstStyle/>
        <a:p>
          <a:endParaRPr lang="ru-RU"/>
        </a:p>
      </dgm:t>
    </dgm:pt>
    <dgm:pt modelId="{D07DDD70-4634-47B9-9510-64D4FC0E0131}">
      <dgm:prSet phldrT="[Текст]"/>
      <dgm:spPr/>
      <dgm:t>
        <a:bodyPr/>
        <a:lstStyle/>
        <a:p>
          <a:r>
            <a:rPr lang="ru-RU" dirty="0" smtClean="0"/>
            <a:t>Диплом </a:t>
          </a:r>
          <a:r>
            <a:rPr lang="ru-RU" dirty="0" smtClean="0">
              <a:latin typeface="Times New Roman"/>
              <a:cs typeface="Times New Roman"/>
            </a:rPr>
            <a:t>≡</a:t>
          </a:r>
        </a:p>
        <a:p>
          <a:r>
            <a:rPr lang="ru-RU" dirty="0" smtClean="0">
              <a:latin typeface="Times New Roman"/>
              <a:cs typeface="Times New Roman"/>
            </a:rPr>
            <a:t>допуск к профессии</a:t>
          </a:r>
          <a:endParaRPr lang="ru-RU" dirty="0"/>
        </a:p>
      </dgm:t>
    </dgm:pt>
    <dgm:pt modelId="{8A644F96-A766-474B-A0FF-3CF11835FB3B}" type="parTrans" cxnId="{DAEADA5F-BEF9-4485-B65F-D65991C4A834}">
      <dgm:prSet/>
      <dgm:spPr/>
      <dgm:t>
        <a:bodyPr/>
        <a:lstStyle/>
        <a:p>
          <a:endParaRPr lang="ru-RU"/>
        </a:p>
      </dgm:t>
    </dgm:pt>
    <dgm:pt modelId="{D6AB2642-CC73-4C37-8FF7-EE915DAF8051}" type="sibTrans" cxnId="{DAEADA5F-BEF9-4485-B65F-D65991C4A834}">
      <dgm:prSet/>
      <dgm:spPr/>
      <dgm:t>
        <a:bodyPr/>
        <a:lstStyle/>
        <a:p>
          <a:endParaRPr lang="ru-RU"/>
        </a:p>
      </dgm:t>
    </dgm:pt>
    <dgm:pt modelId="{0779A5DE-0B8D-4559-9624-40DB1C5BEE23}">
      <dgm:prSet phldrT="[Текст]"/>
      <dgm:spPr/>
      <dgm:t>
        <a:bodyPr/>
        <a:lstStyle/>
        <a:p>
          <a:r>
            <a:rPr lang="ru-RU" sz="1700" b="1" dirty="0" smtClean="0"/>
            <a:t>Академическое сообщество – академические стандарты, профессиональное сообщество – профессиональные стандарты</a:t>
          </a:r>
          <a:endParaRPr lang="ru-RU" sz="1700" b="1" dirty="0"/>
        </a:p>
      </dgm:t>
    </dgm:pt>
    <dgm:pt modelId="{14D295AB-726A-43BC-84DA-18A6F7ED246E}" type="parTrans" cxnId="{301D1C5F-1649-409F-BE78-5666C912C9A4}">
      <dgm:prSet/>
      <dgm:spPr/>
      <dgm:t>
        <a:bodyPr/>
        <a:lstStyle/>
        <a:p>
          <a:endParaRPr lang="ru-RU"/>
        </a:p>
      </dgm:t>
    </dgm:pt>
    <dgm:pt modelId="{D88E5023-64F0-4BE6-B680-0D560A1725BB}" type="sibTrans" cxnId="{301D1C5F-1649-409F-BE78-5666C912C9A4}">
      <dgm:prSet/>
      <dgm:spPr/>
      <dgm:t>
        <a:bodyPr/>
        <a:lstStyle/>
        <a:p>
          <a:endParaRPr lang="ru-RU"/>
        </a:p>
      </dgm:t>
    </dgm:pt>
    <dgm:pt modelId="{178AFF12-EFDC-4BA5-B0CB-794C52F0D413}">
      <dgm:prSet phldrT="[Текст]" custT="1"/>
      <dgm:spPr/>
      <dgm:t>
        <a:bodyPr/>
        <a:lstStyle/>
        <a:p>
          <a:r>
            <a:rPr lang="ru-RU" sz="1800" b="1" dirty="0" smtClean="0"/>
            <a:t>Количество «допусков» и «</a:t>
          </a:r>
          <a:r>
            <a:rPr lang="ru-RU" sz="1800" b="1" dirty="0" err="1" smtClean="0"/>
            <a:t>недопусков</a:t>
          </a:r>
          <a:r>
            <a:rPr lang="ru-RU" sz="1800" b="1" dirty="0" smtClean="0"/>
            <a:t>»?</a:t>
          </a:r>
          <a:endParaRPr lang="ru-RU" sz="1800" b="1" dirty="0"/>
        </a:p>
      </dgm:t>
    </dgm:pt>
    <dgm:pt modelId="{7C18F55A-91CB-4179-BE6D-881843F0D85F}" type="parTrans" cxnId="{B470D478-AB15-45A3-9D6C-4682B9D222D4}">
      <dgm:prSet/>
      <dgm:spPr/>
      <dgm:t>
        <a:bodyPr/>
        <a:lstStyle/>
        <a:p>
          <a:endParaRPr lang="ru-RU"/>
        </a:p>
      </dgm:t>
    </dgm:pt>
    <dgm:pt modelId="{DEE18085-622B-4F42-B852-598E098C7EE0}" type="sibTrans" cxnId="{B470D478-AB15-45A3-9D6C-4682B9D222D4}">
      <dgm:prSet/>
      <dgm:spPr/>
      <dgm:t>
        <a:bodyPr/>
        <a:lstStyle/>
        <a:p>
          <a:endParaRPr lang="ru-RU"/>
        </a:p>
      </dgm:t>
    </dgm:pt>
    <dgm:pt modelId="{6824B879-B672-4C01-92D5-790683A5F221}">
      <dgm:prSet phldrT="[Текст]" custT="1"/>
      <dgm:spPr/>
      <dgm:t>
        <a:bodyPr/>
        <a:lstStyle/>
        <a:p>
          <a:r>
            <a:rPr lang="ru-RU" sz="2000" b="1" dirty="0" smtClean="0"/>
            <a:t>Будущие профессии?</a:t>
          </a:r>
          <a:endParaRPr lang="ru-RU" sz="2000" b="1" dirty="0"/>
        </a:p>
      </dgm:t>
    </dgm:pt>
    <dgm:pt modelId="{32E64B91-76F3-40B5-80FD-0AAA62574B90}" type="parTrans" cxnId="{0777B017-5AD3-4CC1-AA67-9596ED20FD29}">
      <dgm:prSet/>
      <dgm:spPr/>
      <dgm:t>
        <a:bodyPr/>
        <a:lstStyle/>
        <a:p>
          <a:endParaRPr lang="ru-RU"/>
        </a:p>
      </dgm:t>
    </dgm:pt>
    <dgm:pt modelId="{6921F1D5-F0F4-4AF4-B909-9621304D58DC}" type="sibTrans" cxnId="{0777B017-5AD3-4CC1-AA67-9596ED20FD29}">
      <dgm:prSet/>
      <dgm:spPr/>
      <dgm:t>
        <a:bodyPr/>
        <a:lstStyle/>
        <a:p>
          <a:endParaRPr lang="ru-RU"/>
        </a:p>
      </dgm:t>
    </dgm:pt>
    <dgm:pt modelId="{F49DB757-6BC7-4B89-86E1-C918C08A4532}" type="pres">
      <dgm:prSet presAssocID="{8282FDCB-7632-4903-85E3-4587286179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ACF26C-8BCC-411A-B946-130F0F37F31D}" type="pres">
      <dgm:prSet presAssocID="{05394CEF-ECD2-40C8-AD34-B5682CA2E887}" presName="linNode" presStyleCnt="0"/>
      <dgm:spPr/>
    </dgm:pt>
    <dgm:pt modelId="{64074529-A9F7-4DE8-871B-53B446FE0A56}" type="pres">
      <dgm:prSet presAssocID="{05394CEF-ECD2-40C8-AD34-B5682CA2E887}" presName="parentShp" presStyleLbl="node1" presStyleIdx="0" presStyleCnt="2" custScaleX="119008" custScaleY="94134" custLinFactNeighborX="-61" custLinFactNeighborY="-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357C0-5BB7-4BDC-9E26-2A3501EB3878}" type="pres">
      <dgm:prSet presAssocID="{05394CEF-ECD2-40C8-AD34-B5682CA2E8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3B029-E123-43CF-8F39-3F66C27CF81A}" type="pres">
      <dgm:prSet presAssocID="{F97CD11A-FEDA-4550-821F-D97059752A74}" presName="spacing" presStyleCnt="0"/>
      <dgm:spPr/>
    </dgm:pt>
    <dgm:pt modelId="{194ED330-C0CA-435E-982F-CE3774C944EC}" type="pres">
      <dgm:prSet presAssocID="{D07DDD70-4634-47B9-9510-64D4FC0E0131}" presName="linNode" presStyleCnt="0"/>
      <dgm:spPr/>
    </dgm:pt>
    <dgm:pt modelId="{D719EB84-7975-4E82-A367-B57A838D9E89}" type="pres">
      <dgm:prSet presAssocID="{D07DDD70-4634-47B9-9510-64D4FC0E0131}" presName="parentShp" presStyleLbl="node1" presStyleIdx="1" presStyleCnt="2" custScaleX="136442" custScaleY="89240" custLinFactNeighborX="-8591" custLinFactNeighborY="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39E71-74A9-427E-B218-A435034251E9}" type="pres">
      <dgm:prSet presAssocID="{D07DDD70-4634-47B9-9510-64D4FC0E013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B980D-4813-4C5F-AC85-7B4E693E8372}" type="presOf" srcId="{D07DDD70-4634-47B9-9510-64D4FC0E0131}" destId="{D719EB84-7975-4E82-A367-B57A838D9E89}" srcOrd="0" destOrd="0" presId="urn:microsoft.com/office/officeart/2005/8/layout/vList6"/>
    <dgm:cxn modelId="{18AE8AF2-A5C0-41B1-8214-0AA8693560AD}" type="presOf" srcId="{05394CEF-ECD2-40C8-AD34-B5682CA2E887}" destId="{64074529-A9F7-4DE8-871B-53B446FE0A56}" srcOrd="0" destOrd="0" presId="urn:microsoft.com/office/officeart/2005/8/layout/vList6"/>
    <dgm:cxn modelId="{BC33A210-313D-4174-AF36-85FCC05433A1}" type="presOf" srcId="{88F5D2C7-399F-4BBB-9DA0-84931177F631}" destId="{AF6357C0-5BB7-4BDC-9E26-2A3501EB3878}" srcOrd="0" destOrd="1" presId="urn:microsoft.com/office/officeart/2005/8/layout/vList6"/>
    <dgm:cxn modelId="{251ED0FD-6D26-4FC7-A7F5-53F3C3494AA8}" type="presOf" srcId="{C8933782-47FE-4965-BA6C-F7091B52A192}" destId="{AF6357C0-5BB7-4BDC-9E26-2A3501EB3878}" srcOrd="0" destOrd="0" presId="urn:microsoft.com/office/officeart/2005/8/layout/vList6"/>
    <dgm:cxn modelId="{B470D478-AB15-45A3-9D6C-4682B9D222D4}" srcId="{D07DDD70-4634-47B9-9510-64D4FC0E0131}" destId="{178AFF12-EFDC-4BA5-B0CB-794C52F0D413}" srcOrd="1" destOrd="0" parTransId="{7C18F55A-91CB-4179-BE6D-881843F0D85F}" sibTransId="{DEE18085-622B-4F42-B852-598E098C7EE0}"/>
    <dgm:cxn modelId="{CD4FF607-B93F-49FF-8708-C9838D803CC7}" type="presOf" srcId="{0779A5DE-0B8D-4559-9624-40DB1C5BEE23}" destId="{52B39E71-74A9-427E-B218-A435034251E9}" srcOrd="0" destOrd="0" presId="urn:microsoft.com/office/officeart/2005/8/layout/vList6"/>
    <dgm:cxn modelId="{301D1C5F-1649-409F-BE78-5666C912C9A4}" srcId="{D07DDD70-4634-47B9-9510-64D4FC0E0131}" destId="{0779A5DE-0B8D-4559-9624-40DB1C5BEE23}" srcOrd="0" destOrd="0" parTransId="{14D295AB-726A-43BC-84DA-18A6F7ED246E}" sibTransId="{D88E5023-64F0-4BE6-B680-0D560A1725BB}"/>
    <dgm:cxn modelId="{7D91E451-737C-4CF1-B4FC-DBE6CE10EE4F}" type="presOf" srcId="{178AFF12-EFDC-4BA5-B0CB-794C52F0D413}" destId="{52B39E71-74A9-427E-B218-A435034251E9}" srcOrd="0" destOrd="1" presId="urn:microsoft.com/office/officeart/2005/8/layout/vList6"/>
    <dgm:cxn modelId="{D094E26A-2354-472D-883B-80ABF64135C7}" type="presOf" srcId="{8282FDCB-7632-4903-85E3-4587286179DA}" destId="{F49DB757-6BC7-4B89-86E1-C918C08A4532}" srcOrd="0" destOrd="0" presId="urn:microsoft.com/office/officeart/2005/8/layout/vList6"/>
    <dgm:cxn modelId="{DAEADA5F-BEF9-4485-B65F-D65991C4A834}" srcId="{8282FDCB-7632-4903-85E3-4587286179DA}" destId="{D07DDD70-4634-47B9-9510-64D4FC0E0131}" srcOrd="1" destOrd="0" parTransId="{8A644F96-A766-474B-A0FF-3CF11835FB3B}" sibTransId="{D6AB2642-CC73-4C37-8FF7-EE915DAF8051}"/>
    <dgm:cxn modelId="{9A7769EA-DBE8-475F-AE89-DDFAAFF08273}" srcId="{8282FDCB-7632-4903-85E3-4587286179DA}" destId="{05394CEF-ECD2-40C8-AD34-B5682CA2E887}" srcOrd="0" destOrd="0" parTransId="{92B480BD-3E52-4C81-926B-87C6BB742036}" sibTransId="{F97CD11A-FEDA-4550-821F-D97059752A74}"/>
    <dgm:cxn modelId="{DEF90659-B322-4A3E-97CF-2D22CD18436D}" srcId="{05394CEF-ECD2-40C8-AD34-B5682CA2E887}" destId="{C8933782-47FE-4965-BA6C-F7091B52A192}" srcOrd="0" destOrd="0" parTransId="{73386448-94DC-418C-A669-758CE3CA1D67}" sibTransId="{A7ABB140-B928-4992-A18D-63743D2412A9}"/>
    <dgm:cxn modelId="{71AAD0ED-76FF-4473-91AE-A05C0A2A54D9}" type="presOf" srcId="{6824B879-B672-4C01-92D5-790683A5F221}" destId="{AF6357C0-5BB7-4BDC-9E26-2A3501EB3878}" srcOrd="0" destOrd="2" presId="urn:microsoft.com/office/officeart/2005/8/layout/vList6"/>
    <dgm:cxn modelId="{C388EAF6-3759-4344-BEFD-E9F8C19E8421}" srcId="{05394CEF-ECD2-40C8-AD34-B5682CA2E887}" destId="{88F5D2C7-399F-4BBB-9DA0-84931177F631}" srcOrd="1" destOrd="0" parTransId="{60085995-828F-48C3-87BC-1F53BC9D09E3}" sibTransId="{9810FEF7-DBC9-455E-BACE-19344850CCF6}"/>
    <dgm:cxn modelId="{0777B017-5AD3-4CC1-AA67-9596ED20FD29}" srcId="{05394CEF-ECD2-40C8-AD34-B5682CA2E887}" destId="{6824B879-B672-4C01-92D5-790683A5F221}" srcOrd="2" destOrd="0" parTransId="{32E64B91-76F3-40B5-80FD-0AAA62574B90}" sibTransId="{6921F1D5-F0F4-4AF4-B909-9621304D58DC}"/>
    <dgm:cxn modelId="{8BD75C13-D1C6-4422-B1B8-E13060F71F10}" type="presParOf" srcId="{F49DB757-6BC7-4B89-86E1-C918C08A4532}" destId="{66ACF26C-8BCC-411A-B946-130F0F37F31D}" srcOrd="0" destOrd="0" presId="urn:microsoft.com/office/officeart/2005/8/layout/vList6"/>
    <dgm:cxn modelId="{557A6450-A971-4117-8480-F2BE8F13192E}" type="presParOf" srcId="{66ACF26C-8BCC-411A-B946-130F0F37F31D}" destId="{64074529-A9F7-4DE8-871B-53B446FE0A56}" srcOrd="0" destOrd="0" presId="urn:microsoft.com/office/officeart/2005/8/layout/vList6"/>
    <dgm:cxn modelId="{C0FFD7E1-B744-4FA9-86A3-02104B22625C}" type="presParOf" srcId="{66ACF26C-8BCC-411A-B946-130F0F37F31D}" destId="{AF6357C0-5BB7-4BDC-9E26-2A3501EB3878}" srcOrd="1" destOrd="0" presId="urn:microsoft.com/office/officeart/2005/8/layout/vList6"/>
    <dgm:cxn modelId="{D69760F3-5BBD-4EAE-93E4-0E1B859BDCCA}" type="presParOf" srcId="{F49DB757-6BC7-4B89-86E1-C918C08A4532}" destId="{71A3B029-E123-43CF-8F39-3F66C27CF81A}" srcOrd="1" destOrd="0" presId="urn:microsoft.com/office/officeart/2005/8/layout/vList6"/>
    <dgm:cxn modelId="{81FA14FB-BC46-4295-A8C6-9AA7A11A4E87}" type="presParOf" srcId="{F49DB757-6BC7-4B89-86E1-C918C08A4532}" destId="{194ED330-C0CA-435E-982F-CE3774C944EC}" srcOrd="2" destOrd="0" presId="urn:microsoft.com/office/officeart/2005/8/layout/vList6"/>
    <dgm:cxn modelId="{8DA41DAF-20E8-49FA-A292-7777DB1CAAEC}" type="presParOf" srcId="{194ED330-C0CA-435E-982F-CE3774C944EC}" destId="{D719EB84-7975-4E82-A367-B57A838D9E89}" srcOrd="0" destOrd="0" presId="urn:microsoft.com/office/officeart/2005/8/layout/vList6"/>
    <dgm:cxn modelId="{ABD05A80-BD62-42FF-981A-02779CCCCB17}" type="presParOf" srcId="{194ED330-C0CA-435E-982F-CE3774C944EC}" destId="{52B39E71-74A9-427E-B218-A435034251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4315-C6CC-4E47-930F-0F516799D0E2}">
      <dsp:nvSpPr>
        <dsp:cNvPr id="0" name=""/>
        <dsp:cNvSpPr/>
      </dsp:nvSpPr>
      <dsp:spPr>
        <a:xfrm>
          <a:off x="1895880" y="231802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Образование</a:t>
          </a:r>
          <a:endParaRPr lang="ru-RU" sz="2300" b="1" kern="1200" dirty="0"/>
        </a:p>
      </dsp:txBody>
      <dsp:txXfrm>
        <a:off x="2221000" y="658522"/>
        <a:ext cx="1788160" cy="1097280"/>
      </dsp:txXfrm>
    </dsp:sp>
    <dsp:sp modelId="{CFBBDACF-C1EF-4959-A55F-C63A12528AB3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Инновации</a:t>
          </a:r>
          <a:endParaRPr lang="ru-RU" sz="2300" b="1" kern="1200" dirty="0"/>
        </a:p>
      </dsp:txBody>
      <dsp:txXfrm>
        <a:off x="3454400" y="2204720"/>
        <a:ext cx="1463040" cy="1341120"/>
      </dsp:txXfrm>
    </dsp:sp>
    <dsp:sp modelId="{CD512E1A-FF6A-4953-9C03-D589F2F2AEAC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Наука</a:t>
          </a:r>
          <a:endParaRPr lang="ru-RU" sz="2300" b="1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357C0-5BB7-4BDC-9E26-2A3501EB3878}">
      <dsp:nvSpPr>
        <dsp:cNvPr id="0" name=""/>
        <dsp:cNvSpPr/>
      </dsp:nvSpPr>
      <dsp:spPr>
        <a:xfrm>
          <a:off x="3854920" y="531"/>
          <a:ext cx="4855097" cy="20718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Репрезентативность?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Случайность и независимость выборок?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Будущие профессии?</a:t>
          </a:r>
          <a:endParaRPr lang="ru-RU" sz="2000" b="1" kern="1200" dirty="0"/>
        </a:p>
      </dsp:txBody>
      <dsp:txXfrm>
        <a:off x="3854920" y="259517"/>
        <a:ext cx="4078138" cy="1553918"/>
      </dsp:txXfrm>
    </dsp:sp>
    <dsp:sp modelId="{64074529-A9F7-4DE8-871B-53B446FE0A56}">
      <dsp:nvSpPr>
        <dsp:cNvPr id="0" name=""/>
        <dsp:cNvSpPr/>
      </dsp:nvSpPr>
      <dsp:spPr>
        <a:xfrm>
          <a:off x="0" y="0"/>
          <a:ext cx="3851969" cy="1950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Опрос</a:t>
          </a:r>
          <a:endParaRPr lang="ru-RU" sz="3400" kern="1200" dirty="0"/>
        </a:p>
      </dsp:txBody>
      <dsp:txXfrm>
        <a:off x="95208" y="95208"/>
        <a:ext cx="3661553" cy="1759937"/>
      </dsp:txXfrm>
    </dsp:sp>
    <dsp:sp modelId="{52B39E71-74A9-427E-B218-A435034251E9}">
      <dsp:nvSpPr>
        <dsp:cNvPr id="0" name=""/>
        <dsp:cNvSpPr/>
      </dsp:nvSpPr>
      <dsp:spPr>
        <a:xfrm>
          <a:off x="4150448" y="2279610"/>
          <a:ext cx="4558992" cy="20718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Академическое сообщество – академические стандарты, профессиональное сообщество – профессиональные стандарты</a:t>
          </a:r>
          <a:endParaRPr lang="ru-RU" sz="17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Количество «допусков» и «</a:t>
          </a:r>
          <a:r>
            <a:rPr lang="ru-RU" sz="1800" b="1" kern="1200" dirty="0" err="1" smtClean="0"/>
            <a:t>недопусков</a:t>
          </a:r>
          <a:r>
            <a:rPr lang="ru-RU" sz="1800" b="1" kern="1200" dirty="0" smtClean="0"/>
            <a:t>»?</a:t>
          </a:r>
          <a:endParaRPr lang="ru-RU" sz="1800" b="1" kern="1200" dirty="0"/>
        </a:p>
      </dsp:txBody>
      <dsp:txXfrm>
        <a:off x="4150448" y="2538596"/>
        <a:ext cx="3782033" cy="1553918"/>
      </dsp:txXfrm>
    </dsp:sp>
    <dsp:sp modelId="{D719EB84-7975-4E82-A367-B57A838D9E89}">
      <dsp:nvSpPr>
        <dsp:cNvPr id="0" name=""/>
        <dsp:cNvSpPr/>
      </dsp:nvSpPr>
      <dsp:spPr>
        <a:xfrm>
          <a:off x="0" y="2424808"/>
          <a:ext cx="4146920" cy="1848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Диплом </a:t>
          </a:r>
          <a:r>
            <a:rPr lang="ru-RU" sz="3400" kern="1200" dirty="0" smtClean="0">
              <a:latin typeface="Times New Roman"/>
              <a:cs typeface="Times New Roman"/>
            </a:rPr>
            <a:t>≡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/>
              <a:cs typeface="Times New Roman"/>
            </a:rPr>
            <a:t>допуск к профессии</a:t>
          </a:r>
          <a:endParaRPr lang="ru-RU" sz="3400" kern="1200" dirty="0"/>
        </a:p>
      </dsp:txBody>
      <dsp:txXfrm>
        <a:off x="90258" y="2515066"/>
        <a:ext cx="3966404" cy="166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AAAB-E0EB-4CD1-8076-E0E00630073B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7B6E-F01C-4101-B6E1-06CB18C7D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3B6-DF6F-43D2-ACAC-6A5B1A712D60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4353-6ACB-40D6-AFF2-7B54B2A4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3EF5-B427-47CC-9F58-DC0D9A28A372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E32-A607-4675-B50E-122F4FD81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BB9F-B3B6-4F4B-BFB0-DC908CFF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A3A9-D0BE-4FFB-B3C6-CCF2476C2EFE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76E-E29E-48D7-BA41-865CC4B9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939B-7392-476E-8D6E-86C0BA31AF01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9041-37C9-4060-956B-C1517624C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E08D-5B85-493A-AD47-E9BF619B911B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8D21-BCC5-4372-8780-432E80B6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A9ED-963E-4A5A-BF5E-4FE2CC113C44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6655-7AD1-4560-A8EC-066317A45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8B73-9F03-4C8B-AE71-98AF7446AC8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9840-3412-4383-B71E-A5C9B8005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0826-744A-426E-BB5A-1C853775098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5C18-65B3-4C7E-88F8-DA5E757A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901D-D8B0-4745-82F3-DA075DCC3A0A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627F-77AE-4076-96DD-EC7C043EA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B745-3C0B-4DA3-977C-4CF3453BBDEF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49DB-44C8-421E-8136-B58589AFE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72C5DE-5361-4FF1-B739-28DCEDA2229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F2E65-FD9A-4C9E-9432-88375C8F9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@tversu.ru" TargetMode="External"/><Relationship Id="rId2" Type="http://schemas.openxmlformats.org/officeDocument/2006/relationships/hyperlink" Target="mailto:A.Belotserkovsky@tvers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9144000" cy="2357437"/>
          </a:xfrm>
        </p:spPr>
        <p:txBody>
          <a:bodyPr/>
          <a:lstStyle/>
          <a:p>
            <a:pPr eaLnBrk="1" hangingPunct="1"/>
            <a:r>
              <a:rPr lang="ru-RU" dirty="0" smtClean="0"/>
              <a:t>Инновации и качество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714875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>Белоцерковский А.В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профессор, доктор физ.-мат. наук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ректор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Тверской государственный университет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Рисунок 3" descr="ГербТвГ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14287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91080"/>
            <a:ext cx="1714512" cy="18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Основные проблемы</a:t>
            </a:r>
            <a:r>
              <a:rPr lang="en-US" sz="4000" smtClean="0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7338"/>
            <a:ext cx="8892480" cy="5300662"/>
          </a:xfrm>
        </p:spPr>
        <p:txBody>
          <a:bodyPr/>
          <a:lstStyle/>
          <a:p>
            <a:pPr eaLnBrk="1" hangingPunct="1"/>
            <a:r>
              <a:rPr lang="ru-RU" dirty="0" smtClean="0"/>
              <a:t>Оценке </a:t>
            </a:r>
            <a:r>
              <a:rPr lang="ru-RU" dirty="0"/>
              <a:t>качества массового </a:t>
            </a:r>
            <a:r>
              <a:rPr lang="ru-RU" dirty="0" smtClean="0"/>
              <a:t>образования- унифицированный </a:t>
            </a:r>
            <a:r>
              <a:rPr lang="ru-RU" dirty="0"/>
              <a:t>письменный экзамен. </a:t>
            </a:r>
            <a:endParaRPr lang="ru-RU" dirty="0" smtClean="0"/>
          </a:p>
          <a:p>
            <a:pPr eaLnBrk="1" hangingPunct="1"/>
            <a:r>
              <a:rPr lang="ru-RU" dirty="0" smtClean="0"/>
              <a:t>Неизбежна </a:t>
            </a:r>
            <a:r>
              <a:rPr lang="ru-RU" dirty="0"/>
              <a:t>(и </a:t>
            </a:r>
            <a:r>
              <a:rPr lang="ru-RU" dirty="0" smtClean="0"/>
              <a:t>полезна) разработка унифицированного </a:t>
            </a:r>
            <a:r>
              <a:rPr lang="ru-RU" dirty="0"/>
              <a:t>экзамена по разным предметам для желающих поступать в </a:t>
            </a:r>
            <a:r>
              <a:rPr lang="ru-RU" dirty="0" smtClean="0"/>
              <a:t>магистратуру( «</a:t>
            </a:r>
            <a:r>
              <a:rPr lang="ru-RU" dirty="0"/>
              <a:t>ЕГЭ» для </a:t>
            </a:r>
            <a:r>
              <a:rPr lang="ru-RU" dirty="0" smtClean="0"/>
              <a:t>бакалавров) –</a:t>
            </a:r>
          </a:p>
          <a:p>
            <a:pPr marL="0" indent="0" eaLnBrk="1" hangingPunct="1">
              <a:buNone/>
            </a:pPr>
            <a:r>
              <a:rPr lang="ru-RU" dirty="0" smtClean="0"/>
              <a:t>GRE </a:t>
            </a:r>
            <a:r>
              <a:rPr lang="ru-RU" dirty="0"/>
              <a:t>(</a:t>
            </a:r>
            <a:r>
              <a:rPr lang="en-US" dirty="0"/>
              <a:t>graduate record exam</a:t>
            </a:r>
            <a:r>
              <a:rPr lang="ru-RU" dirty="0"/>
              <a:t>) </a:t>
            </a:r>
            <a:r>
              <a:rPr lang="en-US" dirty="0"/>
              <a:t>subject </a:t>
            </a:r>
            <a:r>
              <a:rPr lang="en-US" dirty="0" smtClean="0"/>
              <a:t>test</a:t>
            </a:r>
            <a:r>
              <a:rPr lang="ru-RU" dirty="0"/>
              <a:t> </a:t>
            </a:r>
            <a:r>
              <a:rPr lang="ru-RU" dirty="0" smtClean="0"/>
              <a:t>- при </a:t>
            </a:r>
            <a:r>
              <a:rPr lang="ru-RU" dirty="0"/>
              <a:t>поступлении в </a:t>
            </a:r>
            <a:r>
              <a:rPr lang="ru-RU" dirty="0" smtClean="0"/>
              <a:t>магистратуру, </a:t>
            </a:r>
            <a:r>
              <a:rPr lang="ru-RU" dirty="0"/>
              <a:t>во всяком случае, в области естественных и физико-математических наук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9876" name="Picture 4" descr="parro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115" y="-207388"/>
            <a:ext cx="2639868" cy="19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31" y="192349"/>
            <a:ext cx="8229600" cy="1354217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</a:rPr>
              <a:t>И, в заключение, несколько занимательных фактов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46031" y="3246435"/>
            <a:ext cx="8313795" cy="33607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Знаете ли Вы, что люди с высшим образованием в среднем:</a:t>
            </a:r>
          </a:p>
          <a:p>
            <a:r>
              <a:rPr lang="ru-RU" dirty="0" smtClean="0"/>
              <a:t>Живут на 10 лет дольше</a:t>
            </a:r>
          </a:p>
          <a:p>
            <a:r>
              <a:rPr lang="ru-RU" dirty="0" smtClean="0"/>
              <a:t>Зарабатывают (и платят налогов) в течение жизни в 2 раза больше</a:t>
            </a:r>
          </a:p>
          <a:p>
            <a:r>
              <a:rPr lang="ru-RU" dirty="0" smtClean="0"/>
              <a:t>Болеют  на 60% меньше</a:t>
            </a:r>
          </a:p>
          <a:p>
            <a:endParaRPr lang="ru-RU" dirty="0" smtClean="0"/>
          </a:p>
        </p:txBody>
      </p:sp>
      <p:pic>
        <p:nvPicPr>
          <p:cNvPr id="5" name="Picture 4" descr="men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584" y="1639863"/>
            <a:ext cx="1454168" cy="16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349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0063" y="285750"/>
            <a:ext cx="850106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dirty="0" smtClean="0">
                <a:latin typeface="Calibri" pitchFamily="34" charset="0"/>
              </a:rPr>
              <a:t>Вместо субсидирования прошлого – инвестиции в будущее.</a:t>
            </a:r>
          </a:p>
          <a:p>
            <a:pPr algn="ctr" eaLnBrk="0" hangingPunct="0"/>
            <a:endParaRPr lang="ru-RU" sz="3200" dirty="0" smtClean="0">
              <a:latin typeface="Calibri" pitchFamily="34" charset="0"/>
            </a:endParaRPr>
          </a:p>
          <a:p>
            <a:pPr algn="ctr" eaLnBrk="0" hangingPunct="0"/>
            <a:r>
              <a:rPr lang="ru-RU" sz="4000" b="1" dirty="0" smtClean="0">
                <a:latin typeface="Calibri" pitchFamily="34" charset="0"/>
              </a:rPr>
              <a:t>УНИВЕРСИТЕТ  </a:t>
            </a:r>
            <a:r>
              <a:rPr lang="ru-RU" sz="4000" b="1" dirty="0" smtClean="0">
                <a:latin typeface="Calibri" pitchFamily="34" charset="0"/>
              </a:rPr>
              <a:t>- ЭТО ГЕНЕРАТОР ИННОВАЦИОННОГО РАЗВИТИЯ  РЕГИОНА</a:t>
            </a:r>
            <a:endParaRPr lang="ru-RU" sz="4000" b="1" dirty="0">
              <a:latin typeface="Calibri" pitchFamily="34" charset="0"/>
            </a:endParaRPr>
          </a:p>
          <a:p>
            <a:pPr algn="ctr" eaLnBrk="0" hangingPunct="0"/>
            <a:r>
              <a:rPr lang="ru-RU" sz="3200" dirty="0" smtClean="0">
                <a:latin typeface="Calibri" pitchFamily="34" charset="0"/>
              </a:rPr>
              <a:t>Спасибо </a:t>
            </a:r>
            <a:r>
              <a:rPr lang="ru-RU" sz="3200" dirty="0">
                <a:latin typeface="Calibri" pitchFamily="34" charset="0"/>
              </a:rPr>
              <a:t>за внимание!</a:t>
            </a:r>
          </a:p>
          <a:p>
            <a:pPr algn="ctr" eaLnBrk="0" hangingPunct="0"/>
            <a:r>
              <a:rPr lang="en-US" sz="3200" dirty="0">
                <a:latin typeface="Calibri" pitchFamily="34" charset="0"/>
                <a:hlinkClick r:id="rId2"/>
              </a:rPr>
              <a:t>A.Belotserkovsky@tversu.ru</a:t>
            </a:r>
            <a:endParaRPr lang="ru-RU" sz="3200" dirty="0">
              <a:latin typeface="Calibri" pitchFamily="34" charset="0"/>
            </a:endParaRPr>
          </a:p>
          <a:p>
            <a:pPr algn="ctr" eaLnBrk="0" hangingPunct="0"/>
            <a:r>
              <a:rPr lang="en-US" sz="3200" dirty="0">
                <a:latin typeface="Calibri" pitchFamily="34" charset="0"/>
                <a:hlinkClick r:id="rId3"/>
              </a:rPr>
              <a:t>rector@tversu.ru</a:t>
            </a:r>
            <a:endParaRPr lang="en-US" sz="3200" dirty="0">
              <a:latin typeface="Calibri" pitchFamily="34" charset="0"/>
            </a:endParaRPr>
          </a:p>
          <a:p>
            <a:pPr algn="ctr" eaLnBrk="0" hangingPunct="0"/>
            <a:endParaRPr lang="en-US" sz="3200" dirty="0">
              <a:latin typeface="Calibri" pitchFamily="34" charset="0"/>
            </a:endParaRPr>
          </a:p>
        </p:txBody>
      </p:sp>
      <p:pic>
        <p:nvPicPr>
          <p:cNvPr id="17412" name="Picture 4" descr="XL-anim_clea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543300"/>
            <a:ext cx="3333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Современные глобальные тенденции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endParaRPr lang="en-US" sz="4000" b="1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070496"/>
            <a:ext cx="7667625" cy="49974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Возникновение экономики знаний, в которой знания заменяют физические ресурсы как основной двигатель экономического роста</a:t>
            </a:r>
            <a:r>
              <a:rPr lang="en-US" sz="2800" dirty="0" smtClean="0"/>
              <a:t> . </a:t>
            </a:r>
          </a:p>
        </p:txBody>
      </p:sp>
      <p:pic>
        <p:nvPicPr>
          <p:cNvPr id="76805" name="Picture 5" descr="head banging gif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97" y="1196752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Earth-13-june.gif (89497 bytes)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" y="188640"/>
            <a:ext cx="857250" cy="857250"/>
          </a:xfrm>
          <a:noFill/>
        </p:spPr>
      </p:pic>
      <p:pic>
        <p:nvPicPr>
          <p:cNvPr id="7" name="Picture 6" descr="http://www.clker.com/cliparts/q/m/v/P/9/C/iphone-4s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79824"/>
            <a:ext cx="1076326" cy="21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22280978"/>
              </p:ext>
            </p:extLst>
          </p:nvPr>
        </p:nvGraphicFramePr>
        <p:xfrm>
          <a:off x="1979712" y="27699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0"/>
            <a:ext cx="8229600" cy="1143000"/>
          </a:xfrm>
        </p:spPr>
        <p:txBody>
          <a:bodyPr/>
          <a:lstStyle/>
          <a:p>
            <a:r>
              <a:rPr lang="ru-RU" dirty="0" smtClean="0"/>
              <a:t>Конкурентоспособность: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733256"/>
          </a:xfrm>
        </p:spPr>
        <p:txBody>
          <a:bodyPr/>
          <a:lstStyle/>
          <a:p>
            <a:r>
              <a:rPr lang="ru-RU" b="1" dirty="0" smtClean="0"/>
              <a:t>Компании</a:t>
            </a:r>
            <a:r>
              <a:rPr lang="ru-RU" dirty="0" smtClean="0"/>
              <a:t> - способность </a:t>
            </a:r>
            <a:r>
              <a:rPr lang="ru-RU" dirty="0"/>
              <a:t>непрерывно разрабатывать и внедрять </a:t>
            </a:r>
            <a:r>
              <a:rPr lang="ru-RU" dirty="0" smtClean="0"/>
              <a:t>инновации</a:t>
            </a:r>
          </a:p>
          <a:p>
            <a:r>
              <a:rPr lang="ru-RU" b="1" dirty="0" smtClean="0"/>
              <a:t>Региона </a:t>
            </a:r>
            <a:r>
              <a:rPr lang="ru-RU" dirty="0" smtClean="0"/>
              <a:t>на национальном рынке, </a:t>
            </a:r>
            <a:r>
              <a:rPr lang="ru-RU" b="1" dirty="0" smtClean="0"/>
              <a:t>страны</a:t>
            </a:r>
            <a:r>
              <a:rPr lang="ru-RU" dirty="0" smtClean="0"/>
              <a:t> на международном - способность </a:t>
            </a:r>
            <a:r>
              <a:rPr lang="ru-RU" dirty="0"/>
              <a:t>непрерывно генерировать и внедрять </a:t>
            </a:r>
            <a:r>
              <a:rPr lang="ru-RU" dirty="0" smtClean="0"/>
              <a:t>инновации</a:t>
            </a:r>
          </a:p>
          <a:p>
            <a:r>
              <a:rPr lang="ru-RU" dirty="0"/>
              <a:t>Выбор между </a:t>
            </a:r>
            <a:r>
              <a:rPr lang="ru-RU" b="1" dirty="0"/>
              <a:t>инновационным</a:t>
            </a:r>
            <a:r>
              <a:rPr lang="ru-RU" dirty="0"/>
              <a:t> или </a:t>
            </a:r>
            <a:r>
              <a:rPr lang="ru-RU" b="1" dirty="0" smtClean="0"/>
              <a:t>другим</a:t>
            </a:r>
            <a:r>
              <a:rPr lang="ru-RU" dirty="0" smtClean="0"/>
              <a:t> </a:t>
            </a:r>
            <a:r>
              <a:rPr lang="ru-RU" dirty="0"/>
              <a:t>путем развития экономики в условиях глобализации - это выбор между </a:t>
            </a:r>
            <a:r>
              <a:rPr lang="ru-RU" b="1" dirty="0"/>
              <a:t>высокой</a:t>
            </a:r>
            <a:r>
              <a:rPr lang="ru-RU" dirty="0"/>
              <a:t> и </a:t>
            </a:r>
            <a:r>
              <a:rPr lang="ru-RU" b="1" dirty="0"/>
              <a:t>низкой</a:t>
            </a:r>
            <a:r>
              <a:rPr lang="ru-RU" dirty="0"/>
              <a:t> конкурентоспособностью. Низкая конкурентоспособность </a:t>
            </a:r>
            <a:r>
              <a:rPr lang="ru-RU" dirty="0" smtClean="0"/>
              <a:t>= потеря </a:t>
            </a:r>
            <a:r>
              <a:rPr lang="ru-RU" dirty="0"/>
              <a:t>экономического суверенитета страны.</a:t>
            </a:r>
          </a:p>
          <a:p>
            <a:endParaRPr lang="ru-RU" dirty="0"/>
          </a:p>
        </p:txBody>
      </p:sp>
      <p:pic>
        <p:nvPicPr>
          <p:cNvPr id="8" name="Picture 6" descr="Man_run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3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755576" y="266017"/>
            <a:ext cx="3024336" cy="108012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510" y="36605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способность к инновациям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123728" y="1375764"/>
            <a:ext cx="288032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3558" y="2175781"/>
            <a:ext cx="3636404" cy="100811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4946" y="2237197"/>
            <a:ext cx="3636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человеческий капитал</a:t>
            </a:r>
            <a:endParaRPr lang="ru-RU" sz="28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123728" y="3199961"/>
            <a:ext cx="314321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66072" y="3975981"/>
            <a:ext cx="3934151" cy="99573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университет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301577" y="2743182"/>
            <a:ext cx="3275856" cy="123279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Генерация новых знаний</a:t>
            </a:r>
            <a:endParaRPr lang="ru-RU" sz="2800" b="1" dirty="0"/>
          </a:p>
        </p:txBody>
      </p:sp>
      <p:sp>
        <p:nvSpPr>
          <p:cNvPr id="16" name="Стрелка вправо 15"/>
          <p:cNvSpPr/>
          <p:nvPr/>
        </p:nvSpPr>
        <p:spPr>
          <a:xfrm rot="1517669">
            <a:off x="4211806" y="4865161"/>
            <a:ext cx="1200052" cy="42778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3664203">
            <a:off x="4564421" y="3158473"/>
            <a:ext cx="445178" cy="1224017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369230" y="4629295"/>
            <a:ext cx="3456384" cy="134920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Подготовка «ядер кристаллизации»</a:t>
            </a:r>
            <a:endParaRPr lang="ru-RU" sz="2800" b="1" dirty="0"/>
          </a:p>
        </p:txBody>
      </p:sp>
      <p:pic>
        <p:nvPicPr>
          <p:cNvPr id="20" name="Picture 4" descr="Inventor_works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5720" y="300155"/>
            <a:ext cx="2726680" cy="215737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940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знаний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27584" y="1556792"/>
            <a:ext cx="7704856" cy="100811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Фундаментальная наука</a:t>
            </a:r>
            <a:endParaRPr lang="ru-RU" sz="36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708920"/>
            <a:ext cx="576064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43608" y="5301208"/>
            <a:ext cx="7488832" cy="122413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Реальный сектор</a:t>
            </a:r>
            <a:endParaRPr lang="ru-RU" sz="48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11960" y="4514738"/>
            <a:ext cx="648072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23728" y="3501008"/>
            <a:ext cx="5112568" cy="101373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Инновационная инфраструктура</a:t>
            </a:r>
            <a:endParaRPr lang="ru-RU" sz="2400" b="1" dirty="0"/>
          </a:p>
        </p:txBody>
      </p:sp>
      <p:pic>
        <p:nvPicPr>
          <p:cNvPr id="10" name="Picture 4" descr="boats-pirate(anim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268" y="0"/>
            <a:ext cx="1041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79512" y="1268760"/>
            <a:ext cx="8640960" cy="5472608"/>
          </a:xfrm>
          <a:prstGeom prst="ellipse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Образование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912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знаний</a:t>
            </a:r>
            <a:endParaRPr lang="ru-RU" dirty="0"/>
          </a:p>
        </p:txBody>
      </p:sp>
      <p:pic>
        <p:nvPicPr>
          <p:cNvPr id="10" name="Picture 4" descr="boats-pirate(anim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268" y="0"/>
            <a:ext cx="1041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8700570"/>
              </p:ext>
            </p:extLst>
          </p:nvPr>
        </p:nvGraphicFramePr>
        <p:xfrm>
          <a:off x="1451992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3568" y="544522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Наука :  деньги, дающие знания</a:t>
            </a:r>
          </a:p>
          <a:p>
            <a:pPr algn="ctr"/>
            <a:r>
              <a:rPr lang="ru-RU" sz="3200" b="1" dirty="0" smtClean="0"/>
              <a:t>Инновации: знания</a:t>
            </a:r>
            <a:r>
              <a:rPr lang="ru-RU" sz="3200" b="1" dirty="0"/>
              <a:t>, дающие деньги</a:t>
            </a:r>
          </a:p>
        </p:txBody>
      </p:sp>
    </p:spTree>
    <p:extLst>
      <p:ext uri="{BB962C8B-B14F-4D97-AF65-F5344CB8AC3E}">
        <p14:creationId xmlns:p14="http://schemas.microsoft.com/office/powerpoint/2010/main" val="27127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b="1" i="1" dirty="0">
                <a:solidFill>
                  <a:schemeClr val="tx1"/>
                </a:solidFill>
              </a:rPr>
              <a:t>Что такое </a:t>
            </a:r>
            <a:r>
              <a:rPr lang="ru-RU" sz="4000" b="1" i="1" dirty="0" smtClean="0">
                <a:solidFill>
                  <a:schemeClr val="tx1"/>
                </a:solidFill>
              </a:rPr>
              <a:t>качество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/>
              <a:t>образования</a:t>
            </a:r>
            <a:r>
              <a:rPr lang="en-US" sz="4000" b="1" i="1" dirty="0" smtClean="0">
                <a:solidFill>
                  <a:schemeClr val="tx1"/>
                </a:solidFill>
              </a:rPr>
              <a:t>?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68413"/>
          <a:ext cx="77724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3" imgW="4572139" imgH="3429123" progId="PowerPoint.Slide.8">
                  <p:embed/>
                </p:oleObj>
              </mc:Choice>
              <mc:Fallback>
                <p:oleObj name="Slide" r:id="rId3" imgW="4572139" imgH="342912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68413"/>
                        <a:ext cx="77724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 descr="xr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88913"/>
            <a:ext cx="933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7260"/>
            <a:ext cx="8352928" cy="1143000"/>
          </a:xfrm>
        </p:spPr>
        <p:txBody>
          <a:bodyPr/>
          <a:lstStyle/>
          <a:p>
            <a:r>
              <a:rPr lang="ru-RU" dirty="0" smtClean="0"/>
              <a:t>Оценка качества профессиональным </a:t>
            </a:r>
            <a:br>
              <a:rPr lang="ru-RU" dirty="0" smtClean="0"/>
            </a:br>
            <a:r>
              <a:rPr lang="ru-RU" dirty="0" smtClean="0"/>
              <a:t>сообществом</a:t>
            </a:r>
            <a:endParaRPr lang="ru-RU" dirty="0"/>
          </a:p>
        </p:txBody>
      </p:sp>
      <p:pic>
        <p:nvPicPr>
          <p:cNvPr id="4" name="Picture 5" descr="men1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25726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96709976"/>
              </p:ext>
            </p:extLst>
          </p:nvPr>
        </p:nvGraphicFramePr>
        <p:xfrm>
          <a:off x="251519" y="2348880"/>
          <a:ext cx="8712969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5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Массовизация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dirty="0" smtClean="0"/>
              <a:t>До 80 % выпускников школ сегодня поступают  в вузы</a:t>
            </a:r>
          </a:p>
          <a:p>
            <a:r>
              <a:rPr lang="ru-RU" dirty="0" smtClean="0"/>
              <a:t>Мировая </a:t>
            </a:r>
            <a:r>
              <a:rPr lang="ru-RU" dirty="0"/>
              <a:t>практика показывает, что как только какой-то образовательный уровень становится всеобщим, довольно быстро происходит </a:t>
            </a:r>
            <a:r>
              <a:rPr lang="ru-RU" dirty="0" err="1"/>
              <a:t>массовизация</a:t>
            </a:r>
            <a:r>
              <a:rPr lang="ru-RU" dirty="0"/>
              <a:t> следующего, более высокого уровня </a:t>
            </a:r>
            <a:r>
              <a:rPr lang="ru-RU" dirty="0" smtClean="0"/>
              <a:t>образования : </a:t>
            </a:r>
            <a:r>
              <a:rPr lang="ru-RU" dirty="0" err="1" smtClean="0"/>
              <a:t>массовизация</a:t>
            </a:r>
            <a:r>
              <a:rPr lang="ru-RU" dirty="0" smtClean="0"/>
              <a:t> магистратуры</a:t>
            </a:r>
            <a:endParaRPr lang="ru-RU" dirty="0"/>
          </a:p>
        </p:txBody>
      </p:sp>
      <p:pic>
        <p:nvPicPr>
          <p:cNvPr id="4" name="Picture 4" descr="rugby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695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4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8342</TotalTime>
  <Words>331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Slide</vt:lpstr>
      <vt:lpstr>Инновации и качество</vt:lpstr>
      <vt:lpstr>Современные глобальные тенденции </vt:lpstr>
      <vt:lpstr>Конкурентоспособность:</vt:lpstr>
      <vt:lpstr>Презентация PowerPoint</vt:lpstr>
      <vt:lpstr>Экономика знаний</vt:lpstr>
      <vt:lpstr>Экономика знаний</vt:lpstr>
      <vt:lpstr>Что такое качество образования?</vt:lpstr>
      <vt:lpstr>Оценка качества профессиональным  сообществом</vt:lpstr>
      <vt:lpstr>Массовизация  образования</vt:lpstr>
      <vt:lpstr>Основные проблемы </vt:lpstr>
      <vt:lpstr>И, в заключение, несколько занимательных фактов</vt:lpstr>
      <vt:lpstr> </vt:lpstr>
    </vt:vector>
  </TitlesOfParts>
  <Company>гос .университет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развития  Тверского государственного университета</dc:title>
  <dc:creator>Тверской</dc:creator>
  <cp:lastModifiedBy>HEAD</cp:lastModifiedBy>
  <cp:revision>74</cp:revision>
  <dcterms:created xsi:type="dcterms:W3CDTF">2009-06-24T05:03:20Z</dcterms:created>
  <dcterms:modified xsi:type="dcterms:W3CDTF">2012-02-08T03:36:11Z</dcterms:modified>
</cp:coreProperties>
</file>